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8288000" cy="10287000"/>
  <p:notesSz cx="6858000" cy="9144000"/>
  <p:embeddedFontLst>
    <p:embeddedFont>
      <p:font typeface="Maven Pro Bold" panose="020B0604020202020204" charset="0"/>
      <p:regular r:id="rId12"/>
    </p:embeddedFont>
    <p:embeddedFont>
      <p:font typeface="Montserrat" panose="00000500000000000000" pitchFamily="2" charset="0"/>
      <p:regular r:id="rId13"/>
    </p:embeddedFont>
    <p:embeddedFont>
      <p:font typeface="Montserrat Bold" panose="00000800000000000000" charset="0"/>
      <p:regular r:id="rId14"/>
    </p:embeddedFont>
    <p:embeddedFont>
      <p:font typeface="Montserrat Semi-Bold" panose="020B0604020202020204" charset="0"/>
      <p:regular r:id="rId15"/>
    </p:embeddedFont>
    <p:embeddedFont>
      <p:font typeface="Montserrat Ultra-Bold" panose="020B0604020202020204" charset="0"/>
      <p:regular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1" d="100"/>
          <a:sy n="71" d="100"/>
        </p:scale>
        <p:origin x="7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6/12/2024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6/12/2024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6/12/2024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6/12/2024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11.sv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4.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6.png"/><Relationship Id="rId7"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0.png"/><Relationship Id="rId7" Type="http://schemas.openxmlformats.org/officeDocument/2006/relationships/image" Target="../media/image1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23.jpeg"/><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8.png"/><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D4B4A"/>
        </a:solidFill>
        <a:effectLst/>
      </p:bgPr>
    </p:bg>
    <p:spTree>
      <p:nvGrpSpPr>
        <p:cNvPr id="1" name=""/>
        <p:cNvGrpSpPr/>
        <p:nvPr/>
      </p:nvGrpSpPr>
      <p:grpSpPr>
        <a:xfrm>
          <a:off x="0" y="0"/>
          <a:ext cx="0" cy="0"/>
          <a:chOff x="0" y="0"/>
          <a:chExt cx="0" cy="0"/>
        </a:xfrm>
      </p:grpSpPr>
      <p:sp>
        <p:nvSpPr>
          <p:cNvPr id="2" name="Freeform 2"/>
          <p:cNvSpPr/>
          <p:nvPr/>
        </p:nvSpPr>
        <p:spPr>
          <a:xfrm>
            <a:off x="3132109" y="1917505"/>
            <a:ext cx="15155891" cy="8369556"/>
          </a:xfrm>
          <a:custGeom>
            <a:avLst/>
            <a:gdLst/>
            <a:ahLst/>
            <a:cxnLst/>
            <a:rect l="l" t="t" r="r" b="b"/>
            <a:pathLst>
              <a:path w="15155891" h="8369556">
                <a:moveTo>
                  <a:pt x="0" y="0"/>
                </a:moveTo>
                <a:lnTo>
                  <a:pt x="15155891" y="0"/>
                </a:lnTo>
                <a:lnTo>
                  <a:pt x="15155891" y="8369556"/>
                </a:lnTo>
                <a:lnTo>
                  <a:pt x="0" y="8369556"/>
                </a:lnTo>
                <a:lnTo>
                  <a:pt x="0" y="0"/>
                </a:lnTo>
                <a:close/>
              </a:path>
            </a:pathLst>
          </a:custGeom>
          <a:blipFill>
            <a:blip r:embed="rId2"/>
            <a:stretch>
              <a:fillRect t="-929" b="-929"/>
            </a:stretch>
          </a:blipFill>
        </p:spPr>
        <p:txBody>
          <a:bodyPr/>
          <a:lstStyle/>
          <a:p>
            <a:endParaRPr lang="ur-PK"/>
          </a:p>
        </p:txBody>
      </p:sp>
      <p:grpSp>
        <p:nvGrpSpPr>
          <p:cNvPr id="3" name="Group 3"/>
          <p:cNvGrpSpPr/>
          <p:nvPr/>
        </p:nvGrpSpPr>
        <p:grpSpPr>
          <a:xfrm>
            <a:off x="1547503" y="0"/>
            <a:ext cx="3086100" cy="2844410"/>
            <a:chOff x="0" y="0"/>
            <a:chExt cx="812800" cy="749145"/>
          </a:xfrm>
        </p:grpSpPr>
        <p:sp>
          <p:nvSpPr>
            <p:cNvPr id="4" name="Freeform 4"/>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95C3B3"/>
            </a:solidFill>
          </p:spPr>
          <p:txBody>
            <a:bodyPr/>
            <a:lstStyle/>
            <a:p>
              <a:endParaRPr lang="ur-PK"/>
            </a:p>
          </p:txBody>
        </p:sp>
        <p:sp>
          <p:nvSpPr>
            <p:cNvPr id="5" name="TextBox 5"/>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6" name="Freeform 6"/>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7" name="AutoShape 7"/>
          <p:cNvSpPr/>
          <p:nvPr/>
        </p:nvSpPr>
        <p:spPr>
          <a:xfrm rot="-5400000">
            <a:off x="-630772" y="6518110"/>
            <a:ext cx="7442651" cy="0"/>
          </a:xfrm>
          <a:prstGeom prst="line">
            <a:avLst/>
          </a:prstGeom>
          <a:ln w="95250" cap="flat">
            <a:solidFill>
              <a:srgbClr val="FFFFFF"/>
            </a:solidFill>
            <a:prstDash val="solid"/>
            <a:headEnd type="none" w="sm" len="sm"/>
            <a:tailEnd type="none" w="sm" len="sm"/>
          </a:ln>
        </p:spPr>
        <p:txBody>
          <a:bodyPr/>
          <a:lstStyle/>
          <a:p>
            <a:endParaRPr lang="ur-PK"/>
          </a:p>
        </p:txBody>
      </p:sp>
      <p:sp>
        <p:nvSpPr>
          <p:cNvPr id="8" name="AutoShape 8"/>
          <p:cNvSpPr/>
          <p:nvPr/>
        </p:nvSpPr>
        <p:spPr>
          <a:xfrm>
            <a:off x="4633603" y="1917505"/>
            <a:ext cx="13654397" cy="0"/>
          </a:xfrm>
          <a:prstGeom prst="line">
            <a:avLst/>
          </a:prstGeom>
          <a:ln w="38100" cap="flat">
            <a:solidFill>
              <a:srgbClr val="FFFFFF"/>
            </a:solidFill>
            <a:prstDash val="solid"/>
            <a:headEnd type="none" w="sm" len="sm"/>
            <a:tailEnd type="none" w="sm" len="sm"/>
          </a:ln>
        </p:spPr>
        <p:txBody>
          <a:bodyPr/>
          <a:lstStyle/>
          <a:p>
            <a:endParaRPr lang="ur-PK"/>
          </a:p>
        </p:txBody>
      </p:sp>
      <p:sp>
        <p:nvSpPr>
          <p:cNvPr id="9" name="Freeform 9"/>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10" name="Freeform 10"/>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ur-PK"/>
          </a:p>
        </p:txBody>
      </p:sp>
      <p:grpSp>
        <p:nvGrpSpPr>
          <p:cNvPr id="11" name="Group 11"/>
          <p:cNvGrpSpPr/>
          <p:nvPr/>
        </p:nvGrpSpPr>
        <p:grpSpPr>
          <a:xfrm rot="-5400000">
            <a:off x="12417442" y="238515"/>
            <a:ext cx="550336" cy="2367380"/>
            <a:chOff x="0" y="0"/>
            <a:chExt cx="144944" cy="623507"/>
          </a:xfrm>
        </p:grpSpPr>
        <p:sp>
          <p:nvSpPr>
            <p:cNvPr id="12" name="Freeform 12"/>
            <p:cNvSpPr/>
            <p:nvPr/>
          </p:nvSpPr>
          <p:spPr>
            <a:xfrm>
              <a:off x="0" y="0"/>
              <a:ext cx="144944" cy="623507"/>
            </a:xfrm>
            <a:custGeom>
              <a:avLst/>
              <a:gdLst/>
              <a:ahLst/>
              <a:cxnLst/>
              <a:rect l="l" t="t" r="r" b="b"/>
              <a:pathLst>
                <a:path w="144944" h="623507">
                  <a:moveTo>
                    <a:pt x="0" y="0"/>
                  </a:moveTo>
                  <a:lnTo>
                    <a:pt x="144944" y="0"/>
                  </a:lnTo>
                  <a:lnTo>
                    <a:pt x="144944" y="623507"/>
                  </a:lnTo>
                  <a:lnTo>
                    <a:pt x="0" y="623507"/>
                  </a:lnTo>
                  <a:close/>
                </a:path>
              </a:pathLst>
            </a:custGeom>
            <a:solidFill>
              <a:srgbClr val="FFFFFF"/>
            </a:solidFill>
          </p:spPr>
          <p:txBody>
            <a:bodyPr/>
            <a:lstStyle/>
            <a:p>
              <a:endParaRPr lang="ur-PK"/>
            </a:p>
          </p:txBody>
        </p:sp>
        <p:sp>
          <p:nvSpPr>
            <p:cNvPr id="13" name="TextBox 13"/>
            <p:cNvSpPr txBox="1"/>
            <p:nvPr/>
          </p:nvSpPr>
          <p:spPr>
            <a:xfrm>
              <a:off x="0" y="47625"/>
              <a:ext cx="144944" cy="575882"/>
            </a:xfrm>
            <a:prstGeom prst="rect">
              <a:avLst/>
            </a:prstGeom>
          </p:spPr>
          <p:txBody>
            <a:bodyPr lIns="50800" tIns="50800" rIns="50800" bIns="50800" rtlCol="0" anchor="ctr"/>
            <a:lstStyle/>
            <a:p>
              <a:pPr algn="ctr">
                <a:lnSpc>
                  <a:spcPts val="2185"/>
                </a:lnSpc>
              </a:pPr>
              <a:endParaRPr/>
            </a:p>
          </p:txBody>
        </p:sp>
      </p:grpSp>
      <p:sp>
        <p:nvSpPr>
          <p:cNvPr id="14" name="Freeform 14"/>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9"/>
            <a:stretch>
              <a:fillRect/>
            </a:stretch>
          </a:blipFill>
        </p:spPr>
        <p:txBody>
          <a:bodyPr/>
          <a:lstStyle/>
          <a:p>
            <a:endParaRPr lang="ur-PK"/>
          </a:p>
        </p:txBody>
      </p:sp>
      <p:sp>
        <p:nvSpPr>
          <p:cNvPr id="15" name="TextBox 15"/>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000000"/>
                </a:solidFill>
                <a:latin typeface="Maven Pro Bold"/>
              </a:rPr>
              <a:t>WYZZ MEDICAL</a:t>
            </a:r>
          </a:p>
        </p:txBody>
      </p:sp>
      <p:sp>
        <p:nvSpPr>
          <p:cNvPr id="16" name="TextBox 16"/>
          <p:cNvSpPr txBox="1"/>
          <p:nvPr/>
        </p:nvSpPr>
        <p:spPr>
          <a:xfrm>
            <a:off x="6599050" y="4279888"/>
            <a:ext cx="8222010" cy="1405890"/>
          </a:xfrm>
          <a:prstGeom prst="rect">
            <a:avLst/>
          </a:prstGeom>
        </p:spPr>
        <p:txBody>
          <a:bodyPr lIns="0" tIns="0" rIns="0" bIns="0" rtlCol="0" anchor="t">
            <a:spAutoFit/>
          </a:bodyPr>
          <a:lstStyle/>
          <a:p>
            <a:pPr algn="l">
              <a:lnSpc>
                <a:spcPts val="10080"/>
              </a:lnSpc>
            </a:pPr>
            <a:r>
              <a:rPr lang="en-US" sz="12000" spc="600">
                <a:solidFill>
                  <a:srgbClr val="993535"/>
                </a:solidFill>
                <a:latin typeface="Montserrat Ultra-Bold"/>
              </a:rPr>
              <a:t>WYZZ</a:t>
            </a:r>
          </a:p>
        </p:txBody>
      </p:sp>
      <p:sp>
        <p:nvSpPr>
          <p:cNvPr id="17" name="TextBox 17"/>
          <p:cNvSpPr txBox="1"/>
          <p:nvPr/>
        </p:nvSpPr>
        <p:spPr>
          <a:xfrm>
            <a:off x="6599050" y="5610983"/>
            <a:ext cx="8017966" cy="1382649"/>
          </a:xfrm>
          <a:prstGeom prst="rect">
            <a:avLst/>
          </a:prstGeom>
        </p:spPr>
        <p:txBody>
          <a:bodyPr lIns="0" tIns="0" rIns="0" bIns="0" rtlCol="0" anchor="t">
            <a:spAutoFit/>
          </a:bodyPr>
          <a:lstStyle/>
          <a:p>
            <a:pPr algn="l">
              <a:lnSpc>
                <a:spcPts val="9828"/>
              </a:lnSpc>
            </a:pPr>
            <a:r>
              <a:rPr lang="en-US" sz="11700">
                <a:solidFill>
                  <a:srgbClr val="993535"/>
                </a:solidFill>
                <a:latin typeface="Montserrat"/>
              </a:rPr>
              <a:t>MEDICAL</a:t>
            </a:r>
          </a:p>
        </p:txBody>
      </p:sp>
      <p:sp>
        <p:nvSpPr>
          <p:cNvPr id="18" name="TextBox 18"/>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FFFFFF"/>
                </a:solidFill>
                <a:latin typeface="Montserrat Semi-Bold"/>
              </a:rPr>
              <a:t>Pitch Deck 2024</a:t>
            </a:r>
          </a:p>
        </p:txBody>
      </p:sp>
      <p:sp>
        <p:nvSpPr>
          <p:cNvPr id="19" name="TextBox 19"/>
          <p:cNvSpPr txBox="1"/>
          <p:nvPr/>
        </p:nvSpPr>
        <p:spPr>
          <a:xfrm>
            <a:off x="7632900" y="1301237"/>
            <a:ext cx="4031785" cy="346710"/>
          </a:xfrm>
          <a:prstGeom prst="rect">
            <a:avLst/>
          </a:prstGeom>
        </p:spPr>
        <p:txBody>
          <a:bodyPr lIns="0" tIns="0" rIns="0" bIns="0" rtlCol="0" anchor="t">
            <a:spAutoFit/>
          </a:bodyPr>
          <a:lstStyle/>
          <a:p>
            <a:pPr algn="l">
              <a:lnSpc>
                <a:spcPts val="2520"/>
              </a:lnSpc>
            </a:pPr>
            <a:r>
              <a:rPr lang="en-US" sz="3000" spc="525">
                <a:solidFill>
                  <a:srgbClr val="FFFFFF"/>
                </a:solidFill>
                <a:latin typeface="Montserrat"/>
              </a:rPr>
              <a:t>WYZZ MEDICAL</a:t>
            </a:r>
          </a:p>
        </p:txBody>
      </p:sp>
      <p:sp>
        <p:nvSpPr>
          <p:cNvPr id="20" name="TextBox 20"/>
          <p:cNvSpPr txBox="1"/>
          <p:nvPr/>
        </p:nvSpPr>
        <p:spPr>
          <a:xfrm>
            <a:off x="11578960" y="1301237"/>
            <a:ext cx="2208250" cy="346710"/>
          </a:xfrm>
          <a:prstGeom prst="rect">
            <a:avLst/>
          </a:prstGeom>
        </p:spPr>
        <p:txBody>
          <a:bodyPr lIns="0" tIns="0" rIns="0" bIns="0" rtlCol="0" anchor="t">
            <a:spAutoFit/>
          </a:bodyPr>
          <a:lstStyle/>
          <a:p>
            <a:pPr algn="ctr">
              <a:lnSpc>
                <a:spcPts val="2520"/>
              </a:lnSpc>
            </a:pPr>
            <a:r>
              <a:rPr lang="en-US" sz="3000" spc="525">
                <a:solidFill>
                  <a:srgbClr val="000000"/>
                </a:solidFill>
                <a:latin typeface="Montserrat"/>
              </a:rPr>
              <a:t>PROFILE</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42928" y="2119463"/>
            <a:ext cx="15245072" cy="6048073"/>
          </a:xfrm>
          <a:custGeom>
            <a:avLst/>
            <a:gdLst/>
            <a:ahLst/>
            <a:cxnLst/>
            <a:rect l="l" t="t" r="r" b="b"/>
            <a:pathLst>
              <a:path w="15245072" h="6048073">
                <a:moveTo>
                  <a:pt x="0" y="0"/>
                </a:moveTo>
                <a:lnTo>
                  <a:pt x="15245072" y="0"/>
                </a:lnTo>
                <a:lnTo>
                  <a:pt x="15245072" y="6048074"/>
                </a:lnTo>
                <a:lnTo>
                  <a:pt x="0" y="6048074"/>
                </a:lnTo>
                <a:lnTo>
                  <a:pt x="0" y="0"/>
                </a:lnTo>
                <a:close/>
              </a:path>
            </a:pathLst>
          </a:custGeom>
          <a:blipFill>
            <a:blip r:embed="rId2"/>
            <a:stretch>
              <a:fillRect l="-6464" t="-6337"/>
            </a:stretch>
          </a:blipFill>
        </p:spPr>
        <p:txBody>
          <a:bodyPr/>
          <a:lstStyle/>
          <a:p>
            <a:endParaRPr lang="ur-PK"/>
          </a:p>
        </p:txBody>
      </p:sp>
      <p:sp>
        <p:nvSpPr>
          <p:cNvPr id="3" name="AutoShape 3"/>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Freeform 5"/>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6" name="Freeform 6"/>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ur-PK"/>
          </a:p>
        </p:txBody>
      </p:sp>
      <p:sp>
        <p:nvSpPr>
          <p:cNvPr id="7" name="TextBox 7"/>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8" name="TextBox 8"/>
          <p:cNvSpPr txBox="1"/>
          <p:nvPr/>
        </p:nvSpPr>
        <p:spPr>
          <a:xfrm>
            <a:off x="5136632" y="990551"/>
            <a:ext cx="6357778" cy="937261"/>
          </a:xfrm>
          <a:prstGeom prst="rect">
            <a:avLst/>
          </a:prstGeom>
        </p:spPr>
        <p:txBody>
          <a:bodyPr lIns="0" tIns="0" rIns="0" bIns="0" rtlCol="0" anchor="t">
            <a:spAutoFit/>
          </a:bodyPr>
          <a:lstStyle/>
          <a:p>
            <a:pPr algn="l">
              <a:lnSpc>
                <a:spcPts val="6720"/>
              </a:lnSpc>
            </a:pPr>
            <a:r>
              <a:rPr lang="en-US" sz="8000">
                <a:solidFill>
                  <a:srgbClr val="4B1C34"/>
                </a:solidFill>
                <a:latin typeface="Montserrat Ultra-Bold"/>
              </a:rPr>
              <a:t>Thank You.</a:t>
            </a:r>
          </a:p>
        </p:txBody>
      </p:sp>
      <p:sp>
        <p:nvSpPr>
          <p:cNvPr id="9" name="TextBox 9"/>
          <p:cNvSpPr txBox="1"/>
          <p:nvPr/>
        </p:nvSpPr>
        <p:spPr>
          <a:xfrm>
            <a:off x="6422289" y="8603650"/>
            <a:ext cx="4535308" cy="346710"/>
          </a:xfrm>
          <a:prstGeom prst="rect">
            <a:avLst/>
          </a:prstGeom>
        </p:spPr>
        <p:txBody>
          <a:bodyPr lIns="0" tIns="0" rIns="0" bIns="0" rtlCol="0" anchor="t">
            <a:spAutoFit/>
          </a:bodyPr>
          <a:lstStyle/>
          <a:p>
            <a:pPr algn="l">
              <a:lnSpc>
                <a:spcPts val="2520"/>
              </a:lnSpc>
            </a:pPr>
            <a:r>
              <a:rPr lang="en-US" sz="3000">
                <a:solidFill>
                  <a:srgbClr val="4B1C34"/>
                </a:solidFill>
                <a:latin typeface="Montserrat Ultra-Bold"/>
              </a:rPr>
              <a:t>Contact us for More.</a:t>
            </a:r>
          </a:p>
        </p:txBody>
      </p:sp>
      <p:sp>
        <p:nvSpPr>
          <p:cNvPr id="10" name="TextBox 10"/>
          <p:cNvSpPr txBox="1"/>
          <p:nvPr/>
        </p:nvSpPr>
        <p:spPr>
          <a:xfrm>
            <a:off x="6422289" y="9305925"/>
            <a:ext cx="912571" cy="173355"/>
          </a:xfrm>
          <a:prstGeom prst="rect">
            <a:avLst/>
          </a:prstGeom>
        </p:spPr>
        <p:txBody>
          <a:bodyPr lIns="0" tIns="0" rIns="0" bIns="0" rtlCol="0" anchor="t">
            <a:spAutoFit/>
          </a:bodyPr>
          <a:lstStyle/>
          <a:p>
            <a:pPr algn="l">
              <a:lnSpc>
                <a:spcPts val="1260"/>
              </a:lnSpc>
            </a:pPr>
            <a:r>
              <a:rPr lang="en-US" sz="1500" spc="75">
                <a:solidFill>
                  <a:srgbClr val="4B1C34"/>
                </a:solidFill>
                <a:latin typeface="Montserrat Ultra-Bold"/>
              </a:rPr>
              <a:t>Phone</a:t>
            </a:r>
          </a:p>
        </p:txBody>
      </p:sp>
      <p:sp>
        <p:nvSpPr>
          <p:cNvPr id="11" name="TextBox 11"/>
          <p:cNvSpPr txBox="1"/>
          <p:nvPr/>
        </p:nvSpPr>
        <p:spPr>
          <a:xfrm>
            <a:off x="6422289" y="9542395"/>
            <a:ext cx="1577442" cy="2667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+31 85 0477700</a:t>
            </a:r>
          </a:p>
        </p:txBody>
      </p:sp>
      <p:sp>
        <p:nvSpPr>
          <p:cNvPr id="12" name="TextBox 12"/>
          <p:cNvSpPr txBox="1"/>
          <p:nvPr/>
        </p:nvSpPr>
        <p:spPr>
          <a:xfrm>
            <a:off x="8856980" y="9305925"/>
            <a:ext cx="2637430" cy="173355"/>
          </a:xfrm>
          <a:prstGeom prst="rect">
            <a:avLst/>
          </a:prstGeom>
        </p:spPr>
        <p:txBody>
          <a:bodyPr lIns="0" tIns="0" rIns="0" bIns="0" rtlCol="0" anchor="t">
            <a:spAutoFit/>
          </a:bodyPr>
          <a:lstStyle/>
          <a:p>
            <a:pPr algn="l">
              <a:lnSpc>
                <a:spcPts val="1260"/>
              </a:lnSpc>
            </a:pPr>
            <a:r>
              <a:rPr lang="en-US" sz="1500" spc="75">
                <a:solidFill>
                  <a:srgbClr val="4B1C34"/>
                </a:solidFill>
                <a:latin typeface="Montserrat Ultra-Bold"/>
              </a:rPr>
              <a:t>Email</a:t>
            </a:r>
          </a:p>
        </p:txBody>
      </p:sp>
      <p:sp>
        <p:nvSpPr>
          <p:cNvPr id="13" name="TextBox 13"/>
          <p:cNvSpPr txBox="1"/>
          <p:nvPr/>
        </p:nvSpPr>
        <p:spPr>
          <a:xfrm>
            <a:off x="8856980" y="9542395"/>
            <a:ext cx="2637430" cy="2667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info@wyzzmedical.com</a:t>
            </a:r>
          </a:p>
        </p:txBody>
      </p:sp>
      <p:sp>
        <p:nvSpPr>
          <p:cNvPr id="14" name="TextBox 14"/>
          <p:cNvSpPr txBox="1"/>
          <p:nvPr/>
        </p:nvSpPr>
        <p:spPr>
          <a:xfrm>
            <a:off x="12351660" y="9305925"/>
            <a:ext cx="2637430" cy="173355"/>
          </a:xfrm>
          <a:prstGeom prst="rect">
            <a:avLst/>
          </a:prstGeom>
        </p:spPr>
        <p:txBody>
          <a:bodyPr lIns="0" tIns="0" rIns="0" bIns="0" rtlCol="0" anchor="t">
            <a:spAutoFit/>
          </a:bodyPr>
          <a:lstStyle/>
          <a:p>
            <a:pPr algn="l">
              <a:lnSpc>
                <a:spcPts val="1260"/>
              </a:lnSpc>
            </a:pPr>
            <a:r>
              <a:rPr lang="en-US" sz="1500" spc="75">
                <a:solidFill>
                  <a:srgbClr val="4B1C34"/>
                </a:solidFill>
                <a:latin typeface="Montserrat Ultra-Bold"/>
              </a:rPr>
              <a:t>Website</a:t>
            </a:r>
          </a:p>
        </p:txBody>
      </p:sp>
      <p:sp>
        <p:nvSpPr>
          <p:cNvPr id="15" name="TextBox 15"/>
          <p:cNvSpPr txBox="1"/>
          <p:nvPr/>
        </p:nvSpPr>
        <p:spPr>
          <a:xfrm>
            <a:off x="12351660" y="9542395"/>
            <a:ext cx="2637430" cy="2667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www.wyzzmedical.com</a:t>
            </a:r>
          </a:p>
        </p:txBody>
      </p:sp>
      <p:grpSp>
        <p:nvGrpSpPr>
          <p:cNvPr id="16" name="Group 16"/>
          <p:cNvGrpSpPr/>
          <p:nvPr/>
        </p:nvGrpSpPr>
        <p:grpSpPr>
          <a:xfrm rot="5400000">
            <a:off x="17187592" y="1023192"/>
            <a:ext cx="391576" cy="1809241"/>
            <a:chOff x="0" y="0"/>
            <a:chExt cx="103131" cy="476508"/>
          </a:xfrm>
        </p:grpSpPr>
        <p:sp>
          <p:nvSpPr>
            <p:cNvPr id="17" name="Freeform 17"/>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18" name="TextBox 18"/>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19" name="Group 19"/>
          <p:cNvGrpSpPr/>
          <p:nvPr/>
        </p:nvGrpSpPr>
        <p:grpSpPr>
          <a:xfrm>
            <a:off x="1547503" y="0"/>
            <a:ext cx="3086100" cy="2844410"/>
            <a:chOff x="0" y="0"/>
            <a:chExt cx="812800" cy="749145"/>
          </a:xfrm>
        </p:grpSpPr>
        <p:sp>
          <p:nvSpPr>
            <p:cNvPr id="20" name="Freeform 20"/>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0F7375"/>
            </a:solidFill>
          </p:spPr>
          <p:txBody>
            <a:bodyPr/>
            <a:lstStyle/>
            <a:p>
              <a:endParaRPr lang="ur-PK"/>
            </a:p>
          </p:txBody>
        </p:sp>
        <p:sp>
          <p:nvSpPr>
            <p:cNvPr id="21" name="TextBox 21"/>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22"/>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9"/>
            <a:stretch>
              <a:fillRect/>
            </a:stretch>
          </a:blipFill>
        </p:spPr>
        <p:txBody>
          <a:bodyPr/>
          <a:lstStyle/>
          <a:p>
            <a:endParaRPr lang="ur-PK"/>
          </a:p>
        </p:txBody>
      </p:sp>
      <p:sp>
        <p:nvSpPr>
          <p:cNvPr id="23" name="TextBox 23"/>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DDE296"/>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B1DBD7"/>
        </a:solidFill>
        <a:effectLst/>
      </p:bgPr>
    </p:bg>
    <p:spTree>
      <p:nvGrpSpPr>
        <p:cNvPr id="1" name=""/>
        <p:cNvGrpSpPr/>
        <p:nvPr/>
      </p:nvGrpSpPr>
      <p:grpSpPr>
        <a:xfrm>
          <a:off x="0" y="0"/>
          <a:ext cx="0" cy="0"/>
          <a:chOff x="0" y="0"/>
          <a:chExt cx="0" cy="0"/>
        </a:xfrm>
      </p:grpSpPr>
      <p:sp>
        <p:nvSpPr>
          <p:cNvPr id="2" name="Freeform 2"/>
          <p:cNvSpPr/>
          <p:nvPr/>
        </p:nvSpPr>
        <p:spPr>
          <a:xfrm>
            <a:off x="9462917" y="1028700"/>
            <a:ext cx="7796383" cy="5197589"/>
          </a:xfrm>
          <a:custGeom>
            <a:avLst/>
            <a:gdLst/>
            <a:ahLst/>
            <a:cxnLst/>
            <a:rect l="l" t="t" r="r" b="b"/>
            <a:pathLst>
              <a:path w="7796383" h="5197589">
                <a:moveTo>
                  <a:pt x="0" y="0"/>
                </a:moveTo>
                <a:lnTo>
                  <a:pt x="7796383" y="0"/>
                </a:lnTo>
                <a:lnTo>
                  <a:pt x="7796383" y="5197589"/>
                </a:lnTo>
                <a:lnTo>
                  <a:pt x="0" y="5197589"/>
                </a:lnTo>
                <a:lnTo>
                  <a:pt x="0" y="0"/>
                </a:lnTo>
                <a:close/>
              </a:path>
            </a:pathLst>
          </a:custGeom>
          <a:blipFill>
            <a:blip r:embed="rId2"/>
            <a:stretch>
              <a:fillRect t="-62" b="-62"/>
            </a:stretch>
          </a:blipFill>
        </p:spPr>
        <p:txBody>
          <a:bodyPr/>
          <a:lstStyle/>
          <a:p>
            <a:endParaRPr lang="ur-PK"/>
          </a:p>
        </p:txBody>
      </p:sp>
      <p:sp>
        <p:nvSpPr>
          <p:cNvPr id="3" name="AutoShape 3"/>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TextBox 5"/>
          <p:cNvSpPr txBox="1"/>
          <p:nvPr/>
        </p:nvSpPr>
        <p:spPr>
          <a:xfrm>
            <a:off x="4633603" y="4315414"/>
            <a:ext cx="9299517" cy="2219324"/>
          </a:xfrm>
          <a:prstGeom prst="rect">
            <a:avLst/>
          </a:prstGeom>
        </p:spPr>
        <p:txBody>
          <a:bodyPr lIns="0" tIns="0" rIns="0" bIns="0" rtlCol="0" anchor="t">
            <a:spAutoFit/>
          </a:bodyPr>
          <a:lstStyle/>
          <a:p>
            <a:pPr algn="l">
              <a:lnSpc>
                <a:spcPts val="8399"/>
              </a:lnSpc>
            </a:pPr>
            <a:r>
              <a:rPr lang="en-US" sz="9999" spc="499">
                <a:solidFill>
                  <a:srgbClr val="4B1C34"/>
                </a:solidFill>
                <a:latin typeface="Montserrat Bold"/>
              </a:rPr>
              <a:t>Wyzz Medical</a:t>
            </a:r>
          </a:p>
        </p:txBody>
      </p:sp>
      <p:sp>
        <p:nvSpPr>
          <p:cNvPr id="6" name="Freeform 6"/>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7" name="Freeform 7"/>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grpSp>
        <p:nvGrpSpPr>
          <p:cNvPr id="8" name="Group 8"/>
          <p:cNvGrpSpPr/>
          <p:nvPr/>
        </p:nvGrpSpPr>
        <p:grpSpPr>
          <a:xfrm>
            <a:off x="17259300" y="1035169"/>
            <a:ext cx="391576" cy="1809241"/>
            <a:chOff x="0" y="0"/>
            <a:chExt cx="103131" cy="476508"/>
          </a:xfrm>
        </p:grpSpPr>
        <p:sp>
          <p:nvSpPr>
            <p:cNvPr id="9" name="Freeform 9"/>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10" name="TextBox 10"/>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sp>
        <p:nvSpPr>
          <p:cNvPr id="11" name="AutoShape 11"/>
          <p:cNvSpPr/>
          <p:nvPr/>
        </p:nvSpPr>
        <p:spPr>
          <a:xfrm>
            <a:off x="4697744" y="3962989"/>
            <a:ext cx="4765173" cy="0"/>
          </a:xfrm>
          <a:prstGeom prst="line">
            <a:avLst/>
          </a:prstGeom>
          <a:ln w="38100" cap="flat">
            <a:solidFill>
              <a:srgbClr val="4B1C34"/>
            </a:solidFill>
            <a:prstDash val="solid"/>
            <a:headEnd type="none" w="sm" len="sm"/>
            <a:tailEnd type="none" w="sm" len="sm"/>
          </a:ln>
        </p:spPr>
        <p:txBody>
          <a:bodyPr/>
          <a:lstStyle/>
          <a:p>
            <a:endParaRPr lang="ur-PK"/>
          </a:p>
        </p:txBody>
      </p:sp>
      <p:grpSp>
        <p:nvGrpSpPr>
          <p:cNvPr id="12" name="Group 12"/>
          <p:cNvGrpSpPr/>
          <p:nvPr/>
        </p:nvGrpSpPr>
        <p:grpSpPr>
          <a:xfrm>
            <a:off x="1547503" y="0"/>
            <a:ext cx="3086100" cy="2844410"/>
            <a:chOff x="0" y="0"/>
            <a:chExt cx="812800" cy="749145"/>
          </a:xfrm>
        </p:grpSpPr>
        <p:sp>
          <p:nvSpPr>
            <p:cNvPr id="13" name="Freeform 13"/>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1D4B4A"/>
            </a:solidFill>
          </p:spPr>
          <p:txBody>
            <a:bodyPr/>
            <a:lstStyle/>
            <a:p>
              <a:endParaRPr lang="ur-PK"/>
            </a:p>
          </p:txBody>
        </p:sp>
        <p:sp>
          <p:nvSpPr>
            <p:cNvPr id="14" name="TextBox 14"/>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15" name="Freeform 15"/>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16" name="TextBox 16"/>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17" name="TextBox 17"/>
          <p:cNvSpPr txBox="1"/>
          <p:nvPr/>
        </p:nvSpPr>
        <p:spPr>
          <a:xfrm>
            <a:off x="4697744" y="3540079"/>
            <a:ext cx="1981425" cy="346710"/>
          </a:xfrm>
          <a:prstGeom prst="rect">
            <a:avLst/>
          </a:prstGeom>
        </p:spPr>
        <p:txBody>
          <a:bodyPr lIns="0" tIns="0" rIns="0" bIns="0" rtlCol="0" anchor="t">
            <a:spAutoFit/>
          </a:bodyPr>
          <a:lstStyle/>
          <a:p>
            <a:pPr algn="l">
              <a:lnSpc>
                <a:spcPts val="2520"/>
              </a:lnSpc>
            </a:pPr>
            <a:r>
              <a:rPr lang="en-US" sz="3000" spc="600">
                <a:solidFill>
                  <a:srgbClr val="000000"/>
                </a:solidFill>
                <a:latin typeface="Montserrat Ultra-Bold"/>
              </a:rPr>
              <a:t>ABOUT</a:t>
            </a:r>
          </a:p>
        </p:txBody>
      </p:sp>
      <p:sp>
        <p:nvSpPr>
          <p:cNvPr id="18" name="TextBox 18"/>
          <p:cNvSpPr txBox="1"/>
          <p:nvPr/>
        </p:nvSpPr>
        <p:spPr>
          <a:xfrm>
            <a:off x="4697744" y="6824956"/>
            <a:ext cx="12561556" cy="1600200"/>
          </a:xfrm>
          <a:prstGeom prst="rect">
            <a:avLst/>
          </a:prstGeom>
        </p:spPr>
        <p:txBody>
          <a:bodyPr lIns="0" tIns="0" rIns="0" bIns="0" rtlCol="0" anchor="t">
            <a:spAutoFit/>
          </a:bodyPr>
          <a:lstStyle/>
          <a:p>
            <a:pPr algn="just">
              <a:lnSpc>
                <a:spcPts val="2100"/>
              </a:lnSpc>
            </a:pPr>
            <a:r>
              <a:rPr lang="en-US" sz="1500">
                <a:solidFill>
                  <a:srgbClr val="000000"/>
                </a:solidFill>
                <a:latin typeface="Montserrat"/>
              </a:rPr>
              <a:t>Wyzz Medical is a global leader in the healthcare industry, specializing in high-quality disposable products, surgical instruments, and medical equipment. With decades of experience and a robust global network, we are dedicated to innovation, quality, and customer satisfaction. Our comprehensive product line meets the highest standards and regulations, ensuring reliability and safety for healthcare professionals and patients alike. At Wyzz Medical, we combine competitive pricing with exceptional service, making us the trusted partner for all your medical needs. Discover the Wyzz Medical difference and elevate your healthcare solutions with confidence.</a:t>
            </a:r>
          </a:p>
        </p:txBody>
      </p:sp>
      <p:sp>
        <p:nvSpPr>
          <p:cNvPr id="19" name="TextBox 19"/>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FFFFFF"/>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1DBD7"/>
        </a:solidFill>
        <a:effectLst/>
      </p:bgPr>
    </p:bg>
    <p:spTree>
      <p:nvGrpSpPr>
        <p:cNvPr id="1" name=""/>
        <p:cNvGrpSpPr/>
        <p:nvPr/>
      </p:nvGrpSpPr>
      <p:grpSpPr>
        <a:xfrm>
          <a:off x="0" y="0"/>
          <a:ext cx="0" cy="0"/>
          <a:chOff x="0" y="0"/>
          <a:chExt cx="0" cy="0"/>
        </a:xfrm>
      </p:grpSpPr>
      <p:sp>
        <p:nvSpPr>
          <p:cNvPr id="2" name="AutoShape 2"/>
          <p:cNvSpPr/>
          <p:nvPr/>
        </p:nvSpPr>
        <p:spPr>
          <a:xfrm>
            <a:off x="9221321" y="3289881"/>
            <a:ext cx="4198081" cy="0"/>
          </a:xfrm>
          <a:prstGeom prst="line">
            <a:avLst/>
          </a:prstGeom>
          <a:ln w="38100" cap="flat">
            <a:solidFill>
              <a:srgbClr val="4B1C34"/>
            </a:solidFill>
            <a:prstDash val="solid"/>
            <a:headEnd type="none" w="sm" len="sm"/>
            <a:tailEnd type="none" w="sm" len="sm"/>
          </a:ln>
        </p:spPr>
        <p:txBody>
          <a:bodyPr/>
          <a:lstStyle/>
          <a:p>
            <a:endParaRPr lang="ur-PK"/>
          </a:p>
        </p:txBody>
      </p:sp>
      <p:sp>
        <p:nvSpPr>
          <p:cNvPr id="3" name="Freeform 3"/>
          <p:cNvSpPr/>
          <p:nvPr/>
        </p:nvSpPr>
        <p:spPr>
          <a:xfrm>
            <a:off x="3138178" y="0"/>
            <a:ext cx="8096726" cy="10287000"/>
          </a:xfrm>
          <a:custGeom>
            <a:avLst/>
            <a:gdLst/>
            <a:ahLst/>
            <a:cxnLst/>
            <a:rect l="l" t="t" r="r" b="b"/>
            <a:pathLst>
              <a:path w="8096726" h="10287000">
                <a:moveTo>
                  <a:pt x="0" y="0"/>
                </a:moveTo>
                <a:lnTo>
                  <a:pt x="8096727" y="0"/>
                </a:lnTo>
                <a:lnTo>
                  <a:pt x="8096727" y="10287000"/>
                </a:lnTo>
                <a:lnTo>
                  <a:pt x="0" y="10287000"/>
                </a:lnTo>
                <a:lnTo>
                  <a:pt x="0" y="0"/>
                </a:lnTo>
                <a:close/>
              </a:path>
            </a:pathLst>
          </a:custGeom>
          <a:blipFill>
            <a:blip r:embed="rId2"/>
            <a:stretch>
              <a:fillRect l="-108814" r="-45288"/>
            </a:stretch>
          </a:blipFill>
        </p:spPr>
        <p:txBody>
          <a:bodyPr/>
          <a:lstStyle/>
          <a:p>
            <a:endParaRPr lang="ur-PK"/>
          </a:p>
        </p:txBody>
      </p:sp>
      <p:sp>
        <p:nvSpPr>
          <p:cNvPr id="4" name="AutoShape 4"/>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5" name="Freeform 5"/>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6" name="Freeform 6"/>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7" name="Freeform 7"/>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grpSp>
        <p:nvGrpSpPr>
          <p:cNvPr id="8" name="Group 8"/>
          <p:cNvGrpSpPr/>
          <p:nvPr/>
        </p:nvGrpSpPr>
        <p:grpSpPr>
          <a:xfrm>
            <a:off x="10843328" y="8477759"/>
            <a:ext cx="391576" cy="1809241"/>
            <a:chOff x="0" y="0"/>
            <a:chExt cx="103131" cy="476508"/>
          </a:xfrm>
        </p:grpSpPr>
        <p:sp>
          <p:nvSpPr>
            <p:cNvPr id="9" name="Freeform 9"/>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10" name="TextBox 10"/>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11" name="Group 11"/>
          <p:cNvGrpSpPr/>
          <p:nvPr/>
        </p:nvGrpSpPr>
        <p:grpSpPr>
          <a:xfrm>
            <a:off x="1547503" y="0"/>
            <a:ext cx="3086100" cy="2844410"/>
            <a:chOff x="0" y="0"/>
            <a:chExt cx="812800" cy="749145"/>
          </a:xfrm>
        </p:grpSpPr>
        <p:sp>
          <p:nvSpPr>
            <p:cNvPr id="12" name="Freeform 12"/>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1D4B4A"/>
            </a:solidFill>
          </p:spPr>
          <p:txBody>
            <a:bodyPr/>
            <a:lstStyle/>
            <a:p>
              <a:endParaRPr lang="ur-PK"/>
            </a:p>
          </p:txBody>
        </p:sp>
        <p:sp>
          <p:nvSpPr>
            <p:cNvPr id="13" name="TextBox 13"/>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15" name="TextBox 15"/>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16" name="TextBox 16"/>
          <p:cNvSpPr txBox="1"/>
          <p:nvPr/>
        </p:nvSpPr>
        <p:spPr>
          <a:xfrm>
            <a:off x="11682580" y="1299282"/>
            <a:ext cx="5561582" cy="1784986"/>
          </a:xfrm>
          <a:prstGeom prst="rect">
            <a:avLst/>
          </a:prstGeom>
        </p:spPr>
        <p:txBody>
          <a:bodyPr lIns="0" tIns="0" rIns="0" bIns="0" rtlCol="0" anchor="t">
            <a:spAutoFit/>
          </a:bodyPr>
          <a:lstStyle/>
          <a:p>
            <a:pPr algn="l">
              <a:lnSpc>
                <a:spcPts val="6720"/>
              </a:lnSpc>
            </a:pPr>
            <a:r>
              <a:rPr lang="en-US" sz="8000">
                <a:solidFill>
                  <a:srgbClr val="4B1C34"/>
                </a:solidFill>
                <a:latin typeface="Montserrat Ultra-Bold"/>
              </a:rPr>
              <a:t>Company</a:t>
            </a:r>
          </a:p>
          <a:p>
            <a:pPr algn="l">
              <a:lnSpc>
                <a:spcPts val="6720"/>
              </a:lnSpc>
            </a:pPr>
            <a:r>
              <a:rPr lang="en-US" sz="8000">
                <a:solidFill>
                  <a:srgbClr val="4B1C34"/>
                </a:solidFill>
                <a:latin typeface="Montserrat Ultra-Bold"/>
              </a:rPr>
              <a:t>Purpose</a:t>
            </a:r>
          </a:p>
        </p:txBody>
      </p:sp>
      <p:sp>
        <p:nvSpPr>
          <p:cNvPr id="17" name="TextBox 17"/>
          <p:cNvSpPr txBox="1"/>
          <p:nvPr/>
        </p:nvSpPr>
        <p:spPr>
          <a:xfrm>
            <a:off x="11777830" y="3593587"/>
            <a:ext cx="5466332" cy="3200400"/>
          </a:xfrm>
          <a:prstGeom prst="rect">
            <a:avLst/>
          </a:prstGeom>
        </p:spPr>
        <p:txBody>
          <a:bodyPr lIns="0" tIns="0" rIns="0" bIns="0" rtlCol="0" anchor="t">
            <a:spAutoFit/>
          </a:bodyPr>
          <a:lstStyle/>
          <a:p>
            <a:pPr algn="just">
              <a:lnSpc>
                <a:spcPts val="2100"/>
              </a:lnSpc>
            </a:pPr>
            <a:r>
              <a:rPr lang="en-US" sz="1500">
                <a:solidFill>
                  <a:srgbClr val="000000"/>
                </a:solidFill>
                <a:latin typeface="Montserrat"/>
              </a:rPr>
              <a:t>At Wyzz Medical, our mission is to enhance healthcare outcomes globally by providing high-quality disposable products, surgical instruments, and medical equipment. We are committed to innovation, excellence, and customer satisfaction, ensuring that our products meet the highest standards and regulations. Through our extensive experience and robust global network, we strive to deliver reliable and cost-effective solutions that support healthcare professionals in providing the best possible care. At Wyzz Medical, we aim to be a trusted partner, dedicated to improving patient health and safety worldwide.</a:t>
            </a:r>
          </a:p>
        </p:txBody>
      </p:sp>
      <p:sp>
        <p:nvSpPr>
          <p:cNvPr id="18" name="TextBox 18"/>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FFFFFF"/>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1DBD7"/>
        </a:solidFill>
        <a:effectLst/>
      </p:bgPr>
    </p:bg>
    <p:spTree>
      <p:nvGrpSpPr>
        <p:cNvPr id="1" name=""/>
        <p:cNvGrpSpPr/>
        <p:nvPr/>
      </p:nvGrpSpPr>
      <p:grpSpPr>
        <a:xfrm>
          <a:off x="0" y="0"/>
          <a:ext cx="0" cy="0"/>
          <a:chOff x="0" y="0"/>
          <a:chExt cx="0" cy="0"/>
        </a:xfrm>
      </p:grpSpPr>
      <p:sp>
        <p:nvSpPr>
          <p:cNvPr id="2" name="AutoShape 2"/>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3" name="Freeform 3"/>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ur-PK"/>
          </a:p>
        </p:txBody>
      </p:sp>
      <p:sp>
        <p:nvSpPr>
          <p:cNvPr id="4" name="Freeform 4"/>
          <p:cNvSpPr/>
          <p:nvPr/>
        </p:nvSpPr>
        <p:spPr>
          <a:xfrm>
            <a:off x="8364465" y="2844410"/>
            <a:ext cx="9923535" cy="7442651"/>
          </a:xfrm>
          <a:custGeom>
            <a:avLst/>
            <a:gdLst/>
            <a:ahLst/>
            <a:cxnLst/>
            <a:rect l="l" t="t" r="r" b="b"/>
            <a:pathLst>
              <a:path w="9923535" h="7442651">
                <a:moveTo>
                  <a:pt x="0" y="0"/>
                </a:moveTo>
                <a:lnTo>
                  <a:pt x="9923535" y="0"/>
                </a:lnTo>
                <a:lnTo>
                  <a:pt x="9923535" y="7442651"/>
                </a:lnTo>
                <a:lnTo>
                  <a:pt x="0" y="7442651"/>
                </a:lnTo>
                <a:lnTo>
                  <a:pt x="0" y="0"/>
                </a:lnTo>
                <a:close/>
              </a:path>
            </a:pathLst>
          </a:custGeom>
          <a:blipFill>
            <a:blip r:embed="rId4"/>
            <a:stretch>
              <a:fillRect/>
            </a:stretch>
          </a:blipFill>
        </p:spPr>
        <p:txBody>
          <a:bodyPr/>
          <a:lstStyle/>
          <a:p>
            <a:endParaRPr lang="ur-PK"/>
          </a:p>
        </p:txBody>
      </p:sp>
      <p:sp>
        <p:nvSpPr>
          <p:cNvPr id="5" name="Freeform 5"/>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6" name="Freeform 6"/>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7" name="TextBox 7"/>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8" name="TextBox 8"/>
          <p:cNvSpPr txBox="1"/>
          <p:nvPr/>
        </p:nvSpPr>
        <p:spPr>
          <a:xfrm>
            <a:off x="5201054" y="1304925"/>
            <a:ext cx="10056643" cy="937261"/>
          </a:xfrm>
          <a:prstGeom prst="rect">
            <a:avLst/>
          </a:prstGeom>
        </p:spPr>
        <p:txBody>
          <a:bodyPr lIns="0" tIns="0" rIns="0" bIns="0" rtlCol="0" anchor="t">
            <a:spAutoFit/>
          </a:bodyPr>
          <a:lstStyle/>
          <a:p>
            <a:pPr algn="l">
              <a:lnSpc>
                <a:spcPts val="6720"/>
              </a:lnSpc>
            </a:pPr>
            <a:r>
              <a:rPr lang="en-US" sz="8000">
                <a:solidFill>
                  <a:srgbClr val="4B1C34"/>
                </a:solidFill>
                <a:latin typeface="Montserrat Ultra-Bold"/>
              </a:rPr>
              <a:t>Company Vision</a:t>
            </a:r>
          </a:p>
        </p:txBody>
      </p:sp>
      <p:sp>
        <p:nvSpPr>
          <p:cNvPr id="9" name="TextBox 9"/>
          <p:cNvSpPr txBox="1"/>
          <p:nvPr/>
        </p:nvSpPr>
        <p:spPr>
          <a:xfrm>
            <a:off x="3585853" y="3149995"/>
            <a:ext cx="4282749" cy="2933700"/>
          </a:xfrm>
          <a:prstGeom prst="rect">
            <a:avLst/>
          </a:prstGeom>
        </p:spPr>
        <p:txBody>
          <a:bodyPr lIns="0" tIns="0" rIns="0" bIns="0" rtlCol="0" anchor="t">
            <a:spAutoFit/>
          </a:bodyPr>
          <a:lstStyle/>
          <a:p>
            <a:pPr algn="just">
              <a:lnSpc>
                <a:spcPts val="2100"/>
              </a:lnSpc>
            </a:pPr>
            <a:r>
              <a:rPr lang="en-US" sz="1500">
                <a:solidFill>
                  <a:srgbClr val="000000"/>
                </a:solidFill>
                <a:latin typeface="Montserrat"/>
              </a:rPr>
              <a:t>Wyzz Medical envisions a world where superior healthcare is accessible to all, supported by innovative, reliable, and high-quality medical products. We strive to be at the forefront of healthcare solutions, continually advancing our offerings to meet the evolving needs of medical professionals and patients globally. Our commitment is to drive excellence, enhance patient outcomes, and set new standards in the healthcare industry.</a:t>
            </a:r>
          </a:p>
        </p:txBody>
      </p:sp>
      <p:sp>
        <p:nvSpPr>
          <p:cNvPr id="10" name="TextBox 10"/>
          <p:cNvSpPr txBox="1"/>
          <p:nvPr/>
        </p:nvSpPr>
        <p:spPr>
          <a:xfrm>
            <a:off x="3585853" y="6391251"/>
            <a:ext cx="3348332" cy="140589"/>
          </a:xfrm>
          <a:prstGeom prst="rect">
            <a:avLst/>
          </a:prstGeom>
        </p:spPr>
        <p:txBody>
          <a:bodyPr lIns="0" tIns="0" rIns="0" bIns="0" rtlCol="0" anchor="t">
            <a:spAutoFit/>
          </a:bodyPr>
          <a:lstStyle/>
          <a:p>
            <a:pPr algn="l">
              <a:lnSpc>
                <a:spcPts val="1008"/>
              </a:lnSpc>
            </a:pPr>
            <a:r>
              <a:rPr lang="en-US" sz="1200" spc="60">
                <a:solidFill>
                  <a:srgbClr val="4B1C34"/>
                </a:solidFill>
                <a:latin typeface="Montserrat Ultra-Bold"/>
              </a:rPr>
              <a:t>Global Reach and Network:</a:t>
            </a:r>
          </a:p>
        </p:txBody>
      </p:sp>
      <p:sp>
        <p:nvSpPr>
          <p:cNvPr id="11" name="TextBox 11"/>
          <p:cNvSpPr txBox="1"/>
          <p:nvPr/>
        </p:nvSpPr>
        <p:spPr>
          <a:xfrm>
            <a:off x="3595378" y="6579465"/>
            <a:ext cx="4311887" cy="617220"/>
          </a:xfrm>
          <a:prstGeom prst="rect">
            <a:avLst/>
          </a:prstGeom>
        </p:spPr>
        <p:txBody>
          <a:bodyPr lIns="0" tIns="0" rIns="0" bIns="0" rtlCol="0" anchor="t">
            <a:spAutoFit/>
          </a:bodyPr>
          <a:lstStyle/>
          <a:p>
            <a:pPr algn="l">
              <a:lnSpc>
                <a:spcPts val="1680"/>
              </a:lnSpc>
            </a:pPr>
            <a:r>
              <a:rPr lang="en-US" sz="1200">
                <a:solidFill>
                  <a:srgbClr val="000000"/>
                </a:solidFill>
                <a:latin typeface="Montserrat"/>
              </a:rPr>
              <a:t>Leveraging decades of experience and extensive contacts in the medical field to provide top-tier healthcare solutions worldwide.</a:t>
            </a:r>
          </a:p>
        </p:txBody>
      </p:sp>
      <p:sp>
        <p:nvSpPr>
          <p:cNvPr id="12" name="TextBox 12"/>
          <p:cNvSpPr txBox="1"/>
          <p:nvPr/>
        </p:nvSpPr>
        <p:spPr>
          <a:xfrm>
            <a:off x="3585853" y="7301460"/>
            <a:ext cx="3348332" cy="140589"/>
          </a:xfrm>
          <a:prstGeom prst="rect">
            <a:avLst/>
          </a:prstGeom>
        </p:spPr>
        <p:txBody>
          <a:bodyPr lIns="0" tIns="0" rIns="0" bIns="0" rtlCol="0" anchor="t">
            <a:spAutoFit/>
          </a:bodyPr>
          <a:lstStyle/>
          <a:p>
            <a:pPr algn="l">
              <a:lnSpc>
                <a:spcPts val="1008"/>
              </a:lnSpc>
            </a:pPr>
            <a:r>
              <a:rPr lang="en-US" sz="1200" spc="60">
                <a:solidFill>
                  <a:srgbClr val="4B1C34"/>
                </a:solidFill>
                <a:latin typeface="Montserrat Ultra-Bold"/>
              </a:rPr>
              <a:t>Comprehensive Product Line: </a:t>
            </a:r>
          </a:p>
        </p:txBody>
      </p:sp>
      <p:sp>
        <p:nvSpPr>
          <p:cNvPr id="13" name="TextBox 13"/>
          <p:cNvSpPr txBox="1"/>
          <p:nvPr/>
        </p:nvSpPr>
        <p:spPr>
          <a:xfrm>
            <a:off x="3585853" y="7489990"/>
            <a:ext cx="4311887" cy="617220"/>
          </a:xfrm>
          <a:prstGeom prst="rect">
            <a:avLst/>
          </a:prstGeom>
        </p:spPr>
        <p:txBody>
          <a:bodyPr lIns="0" tIns="0" rIns="0" bIns="0" rtlCol="0" anchor="t">
            <a:spAutoFit/>
          </a:bodyPr>
          <a:lstStyle/>
          <a:p>
            <a:pPr algn="l">
              <a:lnSpc>
                <a:spcPts val="1680"/>
              </a:lnSpc>
            </a:pPr>
            <a:r>
              <a:rPr lang="en-US" sz="1200">
                <a:solidFill>
                  <a:srgbClr val="000000"/>
                </a:solidFill>
                <a:latin typeface="Montserrat"/>
              </a:rPr>
              <a:t>Offering a wide range of high-quality disposable products, surgical instruments, and medical equipment, ensuring reliability and safety.</a:t>
            </a:r>
          </a:p>
        </p:txBody>
      </p:sp>
      <p:sp>
        <p:nvSpPr>
          <p:cNvPr id="14" name="TextBox 14"/>
          <p:cNvSpPr txBox="1"/>
          <p:nvPr/>
        </p:nvSpPr>
        <p:spPr>
          <a:xfrm>
            <a:off x="3585853" y="8211985"/>
            <a:ext cx="4282749" cy="140589"/>
          </a:xfrm>
          <a:prstGeom prst="rect">
            <a:avLst/>
          </a:prstGeom>
        </p:spPr>
        <p:txBody>
          <a:bodyPr lIns="0" tIns="0" rIns="0" bIns="0" rtlCol="0" anchor="t">
            <a:spAutoFit/>
          </a:bodyPr>
          <a:lstStyle/>
          <a:p>
            <a:pPr algn="l">
              <a:lnSpc>
                <a:spcPts val="1008"/>
              </a:lnSpc>
            </a:pPr>
            <a:r>
              <a:rPr lang="en-US" sz="1200" spc="60">
                <a:solidFill>
                  <a:srgbClr val="4B1C34"/>
                </a:solidFill>
                <a:latin typeface="Montserrat Ultra-Bold"/>
              </a:rPr>
              <a:t>Competitive Pricing and Exceptional Service:</a:t>
            </a:r>
          </a:p>
        </p:txBody>
      </p:sp>
      <p:sp>
        <p:nvSpPr>
          <p:cNvPr id="15" name="TextBox 15"/>
          <p:cNvSpPr txBox="1"/>
          <p:nvPr/>
        </p:nvSpPr>
        <p:spPr>
          <a:xfrm>
            <a:off x="3585853" y="8400199"/>
            <a:ext cx="4311887" cy="617220"/>
          </a:xfrm>
          <a:prstGeom prst="rect">
            <a:avLst/>
          </a:prstGeom>
        </p:spPr>
        <p:txBody>
          <a:bodyPr lIns="0" tIns="0" rIns="0" bIns="0" rtlCol="0" anchor="t">
            <a:spAutoFit/>
          </a:bodyPr>
          <a:lstStyle/>
          <a:p>
            <a:pPr algn="l">
              <a:lnSpc>
                <a:spcPts val="1680"/>
              </a:lnSpc>
            </a:pPr>
            <a:r>
              <a:rPr lang="en-US" sz="1200">
                <a:solidFill>
                  <a:srgbClr val="000000"/>
                </a:solidFill>
                <a:latin typeface="Montserrat"/>
              </a:rPr>
              <a:t>Delivering cost-effective solutions without compromising on quality, backed by outstanding customer support and personalized service.</a:t>
            </a:r>
          </a:p>
        </p:txBody>
      </p:sp>
      <p:grpSp>
        <p:nvGrpSpPr>
          <p:cNvPr id="16" name="Group 16"/>
          <p:cNvGrpSpPr/>
          <p:nvPr/>
        </p:nvGrpSpPr>
        <p:grpSpPr>
          <a:xfrm rot="5400000">
            <a:off x="9073298" y="9186592"/>
            <a:ext cx="391576" cy="1809241"/>
            <a:chOff x="0" y="0"/>
            <a:chExt cx="103131" cy="476508"/>
          </a:xfrm>
        </p:grpSpPr>
        <p:sp>
          <p:nvSpPr>
            <p:cNvPr id="17" name="Freeform 17"/>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18" name="TextBox 18"/>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19" name="Group 19"/>
          <p:cNvGrpSpPr/>
          <p:nvPr/>
        </p:nvGrpSpPr>
        <p:grpSpPr>
          <a:xfrm>
            <a:off x="1547503" y="0"/>
            <a:ext cx="3086100" cy="2844410"/>
            <a:chOff x="0" y="0"/>
            <a:chExt cx="812800" cy="749145"/>
          </a:xfrm>
        </p:grpSpPr>
        <p:sp>
          <p:nvSpPr>
            <p:cNvPr id="20" name="Freeform 20"/>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1D4B4A"/>
            </a:solidFill>
          </p:spPr>
          <p:txBody>
            <a:bodyPr/>
            <a:lstStyle/>
            <a:p>
              <a:endParaRPr lang="ur-PK"/>
            </a:p>
          </p:txBody>
        </p:sp>
        <p:sp>
          <p:nvSpPr>
            <p:cNvPr id="21" name="TextBox 21"/>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22"/>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23" name="TextBox 23"/>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FFFFFF"/>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7375"/>
        </a:solidFill>
        <a:effectLst/>
      </p:bgPr>
    </p:bg>
    <p:spTree>
      <p:nvGrpSpPr>
        <p:cNvPr id="1" name=""/>
        <p:cNvGrpSpPr/>
        <p:nvPr/>
      </p:nvGrpSpPr>
      <p:grpSpPr>
        <a:xfrm>
          <a:off x="0" y="0"/>
          <a:ext cx="0" cy="0"/>
          <a:chOff x="0" y="0"/>
          <a:chExt cx="0" cy="0"/>
        </a:xfrm>
      </p:grpSpPr>
      <p:sp>
        <p:nvSpPr>
          <p:cNvPr id="2" name="AutoShape 2"/>
          <p:cNvSpPr/>
          <p:nvPr/>
        </p:nvSpPr>
        <p:spPr>
          <a:xfrm rot="-5400000">
            <a:off x="-630772" y="6518110"/>
            <a:ext cx="7442651" cy="0"/>
          </a:xfrm>
          <a:prstGeom prst="line">
            <a:avLst/>
          </a:prstGeom>
          <a:ln w="95250" cap="flat">
            <a:solidFill>
              <a:srgbClr val="FFFFFF"/>
            </a:solidFill>
            <a:prstDash val="solid"/>
            <a:headEnd type="none" w="sm" len="sm"/>
            <a:tailEnd type="none" w="sm" len="sm"/>
          </a:ln>
        </p:spPr>
        <p:txBody>
          <a:bodyPr/>
          <a:lstStyle/>
          <a:p>
            <a:endParaRPr lang="ur-PK"/>
          </a:p>
        </p:txBody>
      </p:sp>
      <p:sp>
        <p:nvSpPr>
          <p:cNvPr id="3" name="Freeform 3"/>
          <p:cNvSpPr/>
          <p:nvPr/>
        </p:nvSpPr>
        <p:spPr>
          <a:xfrm>
            <a:off x="4633603" y="0"/>
            <a:ext cx="8368022" cy="10287000"/>
          </a:xfrm>
          <a:custGeom>
            <a:avLst/>
            <a:gdLst/>
            <a:ahLst/>
            <a:cxnLst/>
            <a:rect l="l" t="t" r="r" b="b"/>
            <a:pathLst>
              <a:path w="8368022" h="10287000">
                <a:moveTo>
                  <a:pt x="0" y="0"/>
                </a:moveTo>
                <a:lnTo>
                  <a:pt x="8368022" y="0"/>
                </a:lnTo>
                <a:lnTo>
                  <a:pt x="8368022" y="10287000"/>
                </a:lnTo>
                <a:lnTo>
                  <a:pt x="0" y="10287000"/>
                </a:lnTo>
                <a:lnTo>
                  <a:pt x="0" y="0"/>
                </a:lnTo>
                <a:close/>
              </a:path>
            </a:pathLst>
          </a:custGeom>
          <a:blipFill>
            <a:blip r:embed="rId2"/>
            <a:stretch>
              <a:fillRect l="-38281" r="-38281"/>
            </a:stretch>
          </a:blipFill>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Freeform 5"/>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6" name="Freeform 6"/>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grpSp>
        <p:nvGrpSpPr>
          <p:cNvPr id="7" name="Group 7"/>
          <p:cNvGrpSpPr/>
          <p:nvPr/>
        </p:nvGrpSpPr>
        <p:grpSpPr>
          <a:xfrm>
            <a:off x="11004857" y="-1832"/>
            <a:ext cx="7283143" cy="7265144"/>
            <a:chOff x="0" y="0"/>
            <a:chExt cx="1918194" cy="1913454"/>
          </a:xfrm>
        </p:grpSpPr>
        <p:sp>
          <p:nvSpPr>
            <p:cNvPr id="8" name="Freeform 8"/>
            <p:cNvSpPr/>
            <p:nvPr/>
          </p:nvSpPr>
          <p:spPr>
            <a:xfrm>
              <a:off x="0" y="0"/>
              <a:ext cx="1918194" cy="1913454"/>
            </a:xfrm>
            <a:custGeom>
              <a:avLst/>
              <a:gdLst/>
              <a:ahLst/>
              <a:cxnLst/>
              <a:rect l="l" t="t" r="r" b="b"/>
              <a:pathLst>
                <a:path w="1918194" h="1913454">
                  <a:moveTo>
                    <a:pt x="0" y="0"/>
                  </a:moveTo>
                  <a:lnTo>
                    <a:pt x="1918194" y="0"/>
                  </a:lnTo>
                  <a:lnTo>
                    <a:pt x="1918194" y="1913454"/>
                  </a:lnTo>
                  <a:lnTo>
                    <a:pt x="0" y="1913454"/>
                  </a:lnTo>
                  <a:close/>
                </a:path>
              </a:pathLst>
            </a:custGeom>
            <a:solidFill>
              <a:srgbClr val="FFFFFF"/>
            </a:solidFill>
          </p:spPr>
          <p:txBody>
            <a:bodyPr/>
            <a:lstStyle/>
            <a:p>
              <a:endParaRPr lang="ur-PK"/>
            </a:p>
          </p:txBody>
        </p:sp>
        <p:sp>
          <p:nvSpPr>
            <p:cNvPr id="9" name="TextBox 9"/>
            <p:cNvSpPr txBox="1"/>
            <p:nvPr/>
          </p:nvSpPr>
          <p:spPr>
            <a:xfrm>
              <a:off x="0" y="47625"/>
              <a:ext cx="1918194" cy="1865829"/>
            </a:xfrm>
            <a:prstGeom prst="rect">
              <a:avLst/>
            </a:prstGeom>
          </p:spPr>
          <p:txBody>
            <a:bodyPr lIns="50800" tIns="50800" rIns="50800" bIns="50800" rtlCol="0" anchor="ctr"/>
            <a:lstStyle/>
            <a:p>
              <a:pPr algn="ctr">
                <a:lnSpc>
                  <a:spcPts val="2185"/>
                </a:lnSpc>
              </a:pPr>
              <a:endParaRPr/>
            </a:p>
          </p:txBody>
        </p:sp>
      </p:grpSp>
      <p:grpSp>
        <p:nvGrpSpPr>
          <p:cNvPr id="10" name="Group 10"/>
          <p:cNvGrpSpPr/>
          <p:nvPr/>
        </p:nvGrpSpPr>
        <p:grpSpPr>
          <a:xfrm>
            <a:off x="1547503" y="0"/>
            <a:ext cx="3086100" cy="2844410"/>
            <a:chOff x="0" y="0"/>
            <a:chExt cx="812800" cy="749145"/>
          </a:xfrm>
        </p:grpSpPr>
        <p:sp>
          <p:nvSpPr>
            <p:cNvPr id="11" name="Freeform 11"/>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B1DBD7"/>
            </a:solidFill>
          </p:spPr>
          <p:txBody>
            <a:bodyPr/>
            <a:lstStyle/>
            <a:p>
              <a:endParaRPr lang="ur-PK"/>
            </a:p>
          </p:txBody>
        </p:sp>
        <p:sp>
          <p:nvSpPr>
            <p:cNvPr id="12" name="TextBox 12"/>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13" name="Freeform 13"/>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14" name="TextBox 14"/>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FFFFFF"/>
                </a:solidFill>
                <a:latin typeface="Montserrat Semi-Bold"/>
              </a:rPr>
              <a:t>Pitch Deck 2024</a:t>
            </a:r>
          </a:p>
        </p:txBody>
      </p:sp>
      <p:sp>
        <p:nvSpPr>
          <p:cNvPr id="15" name="TextBox 15"/>
          <p:cNvSpPr txBox="1"/>
          <p:nvPr/>
        </p:nvSpPr>
        <p:spPr>
          <a:xfrm>
            <a:off x="11913263" y="619679"/>
            <a:ext cx="5359202" cy="1122045"/>
          </a:xfrm>
          <a:prstGeom prst="rect">
            <a:avLst/>
          </a:prstGeom>
        </p:spPr>
        <p:txBody>
          <a:bodyPr lIns="0" tIns="0" rIns="0" bIns="0" rtlCol="0" anchor="t">
            <a:spAutoFit/>
          </a:bodyPr>
          <a:lstStyle/>
          <a:p>
            <a:pPr algn="l">
              <a:lnSpc>
                <a:spcPts val="8640"/>
              </a:lnSpc>
            </a:pPr>
            <a:r>
              <a:rPr lang="en-US" sz="8000">
                <a:solidFill>
                  <a:srgbClr val="000000"/>
                </a:solidFill>
                <a:latin typeface="Montserrat Bold"/>
              </a:rPr>
              <a:t>Products</a:t>
            </a:r>
          </a:p>
        </p:txBody>
      </p:sp>
      <p:sp>
        <p:nvSpPr>
          <p:cNvPr id="16" name="TextBox 16"/>
          <p:cNvSpPr txBox="1"/>
          <p:nvPr/>
        </p:nvSpPr>
        <p:spPr>
          <a:xfrm>
            <a:off x="11913263" y="1936452"/>
            <a:ext cx="5466332" cy="48006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Wyzz Medical offers a comprehensive range of high-quality disposable medical products designed to meet the rigorous demands of modern healthcare. Our products are crafted with precision, ensuring reliability and safety for both healthcare professionals and patients. We prioritize innovation, sustainability, and ease of use, providing solutions that enhance clinical efficiency and patient care.</a:t>
            </a:r>
          </a:p>
          <a:p>
            <a:pPr algn="just">
              <a:lnSpc>
                <a:spcPts val="2100"/>
              </a:lnSpc>
            </a:pPr>
            <a:endParaRPr lang="en-US" sz="1500">
              <a:solidFill>
                <a:srgbClr val="000000"/>
              </a:solidFill>
              <a:latin typeface="Montserrat"/>
            </a:endParaRPr>
          </a:p>
          <a:p>
            <a:pPr marL="323850" lvl="1" indent="-161925" algn="l">
              <a:lnSpc>
                <a:spcPts val="2100"/>
              </a:lnSpc>
              <a:buFont typeface="Arial"/>
              <a:buChar char="•"/>
            </a:pPr>
            <a:r>
              <a:rPr lang="en-US" sz="1500">
                <a:solidFill>
                  <a:srgbClr val="000000"/>
                </a:solidFill>
                <a:latin typeface="Montserrat Bold"/>
              </a:rPr>
              <a:t>Surgical Instruments:</a:t>
            </a:r>
            <a:r>
              <a:rPr lang="en-US" sz="1500">
                <a:solidFill>
                  <a:srgbClr val="000000"/>
                </a:solidFill>
                <a:latin typeface="Montserrat"/>
              </a:rPr>
              <a:t> Offering high-precision surgical tools designed for reliability, safety, and optimal performance in the operating room.</a:t>
            </a:r>
          </a:p>
          <a:p>
            <a:pPr marL="323850" lvl="1" indent="-161925" algn="l">
              <a:lnSpc>
                <a:spcPts val="2100"/>
              </a:lnSpc>
              <a:buFont typeface="Arial"/>
              <a:buChar char="•"/>
            </a:pPr>
            <a:r>
              <a:rPr lang="en-US" sz="1500">
                <a:solidFill>
                  <a:srgbClr val="000000"/>
                </a:solidFill>
                <a:latin typeface="Montserrat Bold"/>
              </a:rPr>
              <a:t>Medical Equipment: </a:t>
            </a:r>
            <a:r>
              <a:rPr lang="en-US" sz="1500">
                <a:solidFill>
                  <a:srgbClr val="000000"/>
                </a:solidFill>
                <a:latin typeface="Montserrat"/>
              </a:rPr>
              <a:t>Featuring advanced devices and tools essential for diagnostics, treatment, and patient monitoring.</a:t>
            </a:r>
          </a:p>
          <a:p>
            <a:pPr marL="323850" lvl="1" indent="-161925" algn="l">
              <a:lnSpc>
                <a:spcPts val="2100"/>
              </a:lnSpc>
              <a:buFont typeface="Arial"/>
              <a:buChar char="•"/>
            </a:pPr>
            <a:r>
              <a:rPr lang="en-US" sz="1500">
                <a:solidFill>
                  <a:srgbClr val="000000"/>
                </a:solidFill>
                <a:latin typeface="Montserrat Bold"/>
              </a:rPr>
              <a:t>Disposable Products:</a:t>
            </a:r>
            <a:r>
              <a:rPr lang="en-US" sz="1500">
                <a:solidFill>
                  <a:srgbClr val="000000"/>
                </a:solidFill>
                <a:latin typeface="Montserrat"/>
              </a:rPr>
              <a:t> Including IV lines, needles, blood transfusion supplies, and various disposable bags for medical use.</a:t>
            </a:r>
          </a:p>
        </p:txBody>
      </p:sp>
      <p:sp>
        <p:nvSpPr>
          <p:cNvPr id="17" name="TextBox 17"/>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000000"/>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F7375"/>
        </a:solidFill>
        <a:effectLst/>
      </p:bgPr>
    </p:bg>
    <p:spTree>
      <p:nvGrpSpPr>
        <p:cNvPr id="1" name=""/>
        <p:cNvGrpSpPr/>
        <p:nvPr/>
      </p:nvGrpSpPr>
      <p:grpSpPr>
        <a:xfrm>
          <a:off x="0" y="0"/>
          <a:ext cx="0" cy="0"/>
          <a:chOff x="0" y="0"/>
          <a:chExt cx="0" cy="0"/>
        </a:xfrm>
      </p:grpSpPr>
      <p:sp>
        <p:nvSpPr>
          <p:cNvPr id="2" name="Freeform 2"/>
          <p:cNvSpPr/>
          <p:nvPr/>
        </p:nvSpPr>
        <p:spPr>
          <a:xfrm>
            <a:off x="3138178" y="6162952"/>
            <a:ext cx="15149822" cy="5056253"/>
          </a:xfrm>
          <a:custGeom>
            <a:avLst/>
            <a:gdLst/>
            <a:ahLst/>
            <a:cxnLst/>
            <a:rect l="l" t="t" r="r" b="b"/>
            <a:pathLst>
              <a:path w="15149822" h="5056253">
                <a:moveTo>
                  <a:pt x="0" y="0"/>
                </a:moveTo>
                <a:lnTo>
                  <a:pt x="15149822" y="0"/>
                </a:lnTo>
                <a:lnTo>
                  <a:pt x="15149822" y="5056253"/>
                </a:lnTo>
                <a:lnTo>
                  <a:pt x="0" y="5056253"/>
                </a:lnTo>
                <a:lnTo>
                  <a:pt x="0" y="0"/>
                </a:lnTo>
                <a:close/>
              </a:path>
            </a:pathLst>
          </a:custGeom>
          <a:blipFill>
            <a:blip r:embed="rId2"/>
            <a:stretch>
              <a:fillRect/>
            </a:stretch>
          </a:blipFill>
        </p:spPr>
        <p:txBody>
          <a:bodyPr/>
          <a:lstStyle/>
          <a:p>
            <a:endParaRPr lang="ur-PK"/>
          </a:p>
        </p:txBody>
      </p:sp>
      <p:sp>
        <p:nvSpPr>
          <p:cNvPr id="3" name="AutoShape 3"/>
          <p:cNvSpPr/>
          <p:nvPr/>
        </p:nvSpPr>
        <p:spPr>
          <a:xfrm rot="-5400000">
            <a:off x="-630772" y="6518110"/>
            <a:ext cx="7442651" cy="0"/>
          </a:xfrm>
          <a:prstGeom prst="line">
            <a:avLst/>
          </a:prstGeom>
          <a:ln w="95250" cap="flat">
            <a:solidFill>
              <a:srgbClr val="FFFFFF"/>
            </a:solidFill>
            <a:prstDash val="solid"/>
            <a:headEnd type="none" w="sm" len="sm"/>
            <a:tailEnd type="none" w="sm" len="sm"/>
          </a:ln>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Freeform 5"/>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6" name="Freeform 6"/>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grpSp>
        <p:nvGrpSpPr>
          <p:cNvPr id="7" name="Group 7"/>
          <p:cNvGrpSpPr/>
          <p:nvPr/>
        </p:nvGrpSpPr>
        <p:grpSpPr>
          <a:xfrm rot="5400000">
            <a:off x="16410902" y="5371642"/>
            <a:ext cx="391576" cy="1809241"/>
            <a:chOff x="0" y="0"/>
            <a:chExt cx="103131" cy="476508"/>
          </a:xfrm>
        </p:grpSpPr>
        <p:sp>
          <p:nvSpPr>
            <p:cNvPr id="8" name="Freeform 8"/>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FFFFFF"/>
            </a:solidFill>
          </p:spPr>
          <p:txBody>
            <a:bodyPr/>
            <a:lstStyle/>
            <a:p>
              <a:endParaRPr lang="ur-PK"/>
            </a:p>
          </p:txBody>
        </p:sp>
        <p:sp>
          <p:nvSpPr>
            <p:cNvPr id="9" name="TextBox 9"/>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10" name="Group 10"/>
          <p:cNvGrpSpPr/>
          <p:nvPr/>
        </p:nvGrpSpPr>
        <p:grpSpPr>
          <a:xfrm>
            <a:off x="13897565" y="2669967"/>
            <a:ext cx="3606309" cy="3606295"/>
            <a:chOff x="0" y="0"/>
            <a:chExt cx="6350025" cy="6350000"/>
          </a:xfrm>
        </p:grpSpPr>
        <p:sp>
          <p:nvSpPr>
            <p:cNvPr id="11" name="Freeform 11"/>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7"/>
              <a:stretch>
                <a:fillRect l="-28124" r="-28124"/>
              </a:stretch>
            </a:blipFill>
          </p:spPr>
          <p:txBody>
            <a:bodyPr/>
            <a:lstStyle/>
            <a:p>
              <a:endParaRPr lang="ur-PK"/>
            </a:p>
          </p:txBody>
        </p:sp>
      </p:grpSp>
      <p:grpSp>
        <p:nvGrpSpPr>
          <p:cNvPr id="12" name="Group 12"/>
          <p:cNvGrpSpPr/>
          <p:nvPr/>
        </p:nvGrpSpPr>
        <p:grpSpPr>
          <a:xfrm rot="5400000">
            <a:off x="12566467" y="5371642"/>
            <a:ext cx="391576" cy="1809241"/>
            <a:chOff x="0" y="0"/>
            <a:chExt cx="103131" cy="476508"/>
          </a:xfrm>
        </p:grpSpPr>
        <p:sp>
          <p:nvSpPr>
            <p:cNvPr id="13" name="Freeform 13"/>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FFFFFF"/>
            </a:solidFill>
          </p:spPr>
          <p:txBody>
            <a:bodyPr/>
            <a:lstStyle/>
            <a:p>
              <a:endParaRPr lang="ur-PK"/>
            </a:p>
          </p:txBody>
        </p:sp>
        <p:sp>
          <p:nvSpPr>
            <p:cNvPr id="14" name="TextBox 14"/>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15" name="Group 15"/>
          <p:cNvGrpSpPr/>
          <p:nvPr/>
        </p:nvGrpSpPr>
        <p:grpSpPr>
          <a:xfrm>
            <a:off x="10054480" y="2669967"/>
            <a:ext cx="3606309" cy="3606295"/>
            <a:chOff x="0" y="0"/>
            <a:chExt cx="6350025" cy="6350000"/>
          </a:xfrm>
        </p:grpSpPr>
        <p:sp>
          <p:nvSpPr>
            <p:cNvPr id="16" name="Freeform 16"/>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8"/>
              <a:stretch>
                <a:fillRect l="-26922" r="-26922"/>
              </a:stretch>
            </a:blipFill>
          </p:spPr>
          <p:txBody>
            <a:bodyPr/>
            <a:lstStyle/>
            <a:p>
              <a:endParaRPr lang="ur-PK"/>
            </a:p>
          </p:txBody>
        </p:sp>
      </p:grpSp>
      <p:grpSp>
        <p:nvGrpSpPr>
          <p:cNvPr id="17" name="Group 17"/>
          <p:cNvGrpSpPr/>
          <p:nvPr/>
        </p:nvGrpSpPr>
        <p:grpSpPr>
          <a:xfrm>
            <a:off x="6996375" y="7026554"/>
            <a:ext cx="391576" cy="1809241"/>
            <a:chOff x="0" y="0"/>
            <a:chExt cx="103131" cy="476508"/>
          </a:xfrm>
        </p:grpSpPr>
        <p:sp>
          <p:nvSpPr>
            <p:cNvPr id="18" name="Freeform 18"/>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FFFFFF"/>
            </a:solidFill>
          </p:spPr>
          <p:txBody>
            <a:bodyPr/>
            <a:lstStyle/>
            <a:p>
              <a:endParaRPr lang="ur-PK"/>
            </a:p>
          </p:txBody>
        </p:sp>
        <p:sp>
          <p:nvSpPr>
            <p:cNvPr id="19" name="TextBox 19"/>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grpSp>
        <p:nvGrpSpPr>
          <p:cNvPr id="20" name="Group 20"/>
          <p:cNvGrpSpPr/>
          <p:nvPr/>
        </p:nvGrpSpPr>
        <p:grpSpPr>
          <a:xfrm>
            <a:off x="3585853" y="6056909"/>
            <a:ext cx="3606309" cy="3606295"/>
            <a:chOff x="0" y="0"/>
            <a:chExt cx="6350025" cy="6350000"/>
          </a:xfrm>
        </p:grpSpPr>
        <p:sp>
          <p:nvSpPr>
            <p:cNvPr id="21" name="Freeform 21"/>
            <p:cNvSpPr/>
            <p:nvPr/>
          </p:nvSpPr>
          <p:spPr>
            <a:xfrm>
              <a:off x="0" y="0"/>
              <a:ext cx="6350026" cy="6350000"/>
            </a:xfrm>
            <a:custGeom>
              <a:avLst/>
              <a:gdLst/>
              <a:ahLst/>
              <a:cxnLst/>
              <a:rect l="l" t="t" r="r" b="b"/>
              <a:pathLst>
                <a:path w="6350026" h="6350000">
                  <a:moveTo>
                    <a:pt x="0" y="0"/>
                  </a:moveTo>
                  <a:lnTo>
                    <a:pt x="6350026" y="0"/>
                  </a:lnTo>
                  <a:lnTo>
                    <a:pt x="6350026" y="6350000"/>
                  </a:lnTo>
                  <a:lnTo>
                    <a:pt x="0" y="6350000"/>
                  </a:lnTo>
                  <a:close/>
                </a:path>
              </a:pathLst>
            </a:custGeom>
            <a:blipFill>
              <a:blip r:embed="rId9"/>
              <a:stretch>
                <a:fillRect l="-23734" r="-26358"/>
              </a:stretch>
            </a:blipFill>
          </p:spPr>
          <p:txBody>
            <a:bodyPr/>
            <a:lstStyle/>
            <a:p>
              <a:endParaRPr lang="ur-PK"/>
            </a:p>
          </p:txBody>
        </p:sp>
      </p:grpSp>
      <p:sp>
        <p:nvSpPr>
          <p:cNvPr id="22" name="TextBox 22"/>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FFFFFF"/>
                </a:solidFill>
                <a:latin typeface="Montserrat Semi-Bold"/>
              </a:rPr>
              <a:t>Pitch Deck 2024</a:t>
            </a:r>
          </a:p>
        </p:txBody>
      </p:sp>
      <p:sp>
        <p:nvSpPr>
          <p:cNvPr id="23" name="TextBox 23"/>
          <p:cNvSpPr txBox="1"/>
          <p:nvPr/>
        </p:nvSpPr>
        <p:spPr>
          <a:xfrm>
            <a:off x="4996375" y="1151963"/>
            <a:ext cx="4892909" cy="1932306"/>
          </a:xfrm>
          <a:prstGeom prst="rect">
            <a:avLst/>
          </a:prstGeom>
        </p:spPr>
        <p:txBody>
          <a:bodyPr lIns="0" tIns="0" rIns="0" bIns="0" rtlCol="0" anchor="t">
            <a:spAutoFit/>
          </a:bodyPr>
          <a:lstStyle/>
          <a:p>
            <a:pPr algn="l">
              <a:lnSpc>
                <a:spcPts val="7360"/>
              </a:lnSpc>
            </a:pPr>
            <a:r>
              <a:rPr lang="en-US" sz="8000">
                <a:solidFill>
                  <a:srgbClr val="FFFFFF"/>
                </a:solidFill>
                <a:latin typeface="Montserrat Ultra-Bold"/>
              </a:rPr>
              <a:t>Our</a:t>
            </a:r>
          </a:p>
          <a:p>
            <a:pPr algn="l">
              <a:lnSpc>
                <a:spcPts val="7360"/>
              </a:lnSpc>
            </a:pPr>
            <a:r>
              <a:rPr lang="en-US" sz="8000">
                <a:solidFill>
                  <a:srgbClr val="FFFFFF"/>
                </a:solidFill>
                <a:latin typeface="Montserrat Ultra-Bold"/>
              </a:rPr>
              <a:t>Services</a:t>
            </a:r>
          </a:p>
        </p:txBody>
      </p:sp>
      <p:sp>
        <p:nvSpPr>
          <p:cNvPr id="24" name="TextBox 24"/>
          <p:cNvSpPr txBox="1"/>
          <p:nvPr/>
        </p:nvSpPr>
        <p:spPr>
          <a:xfrm>
            <a:off x="3585853" y="3218459"/>
            <a:ext cx="5749357" cy="2667000"/>
          </a:xfrm>
          <a:prstGeom prst="rect">
            <a:avLst/>
          </a:prstGeom>
        </p:spPr>
        <p:txBody>
          <a:bodyPr lIns="0" tIns="0" rIns="0" bIns="0" rtlCol="0" anchor="t">
            <a:spAutoFit/>
          </a:bodyPr>
          <a:lstStyle/>
          <a:p>
            <a:pPr algn="just">
              <a:lnSpc>
                <a:spcPts val="2100"/>
              </a:lnSpc>
            </a:pPr>
            <a:r>
              <a:rPr lang="en-US" sz="1500">
                <a:solidFill>
                  <a:srgbClr val="FFFFFF"/>
                </a:solidFill>
                <a:latin typeface="Montserrat"/>
              </a:rPr>
              <a:t>At Wyzz Medical, exceptional service is our priority. We ensure prompt delivery, seamless integration, and comprehensive support for all our products. Our dedicated customer care team is always available to assist with any inquiries and provide guidance. We also offer a straightforward Return Merchandise Authorization (RMA) process, making it easy to return or exchange products if necessary. Trust Wyzz Medical for reliable service and unwavering support in every aspect of your healthcare needs.</a:t>
            </a:r>
          </a:p>
        </p:txBody>
      </p:sp>
      <p:sp>
        <p:nvSpPr>
          <p:cNvPr id="25" name="TextBox 25"/>
          <p:cNvSpPr txBox="1"/>
          <p:nvPr/>
        </p:nvSpPr>
        <p:spPr>
          <a:xfrm>
            <a:off x="10060566" y="1204065"/>
            <a:ext cx="2637430" cy="173355"/>
          </a:xfrm>
          <a:prstGeom prst="rect">
            <a:avLst/>
          </a:prstGeom>
        </p:spPr>
        <p:txBody>
          <a:bodyPr lIns="0" tIns="0" rIns="0" bIns="0" rtlCol="0" anchor="t">
            <a:spAutoFit/>
          </a:bodyPr>
          <a:lstStyle/>
          <a:p>
            <a:pPr algn="l">
              <a:lnSpc>
                <a:spcPts val="1260"/>
              </a:lnSpc>
            </a:pPr>
            <a:r>
              <a:rPr lang="en-US" sz="1500" spc="75">
                <a:solidFill>
                  <a:srgbClr val="FFFFFF"/>
                </a:solidFill>
                <a:latin typeface="Montserrat Ultra-Bold"/>
              </a:rPr>
              <a:t>Training</a:t>
            </a:r>
          </a:p>
        </p:txBody>
      </p:sp>
      <p:sp>
        <p:nvSpPr>
          <p:cNvPr id="26" name="TextBox 26"/>
          <p:cNvSpPr txBox="1"/>
          <p:nvPr/>
        </p:nvSpPr>
        <p:spPr>
          <a:xfrm>
            <a:off x="10060566" y="1450060"/>
            <a:ext cx="3606309" cy="909955"/>
          </a:xfrm>
          <a:prstGeom prst="rect">
            <a:avLst/>
          </a:prstGeom>
        </p:spPr>
        <p:txBody>
          <a:bodyPr lIns="0" tIns="0" rIns="0" bIns="0" rtlCol="0" anchor="t">
            <a:spAutoFit/>
          </a:bodyPr>
          <a:lstStyle/>
          <a:p>
            <a:pPr algn="l">
              <a:lnSpc>
                <a:spcPts val="1820"/>
              </a:lnSpc>
            </a:pPr>
            <a:r>
              <a:rPr lang="en-US" sz="1300">
                <a:solidFill>
                  <a:srgbClr val="FFFFFF"/>
                </a:solidFill>
                <a:latin typeface="Montserrat"/>
              </a:rPr>
              <a:t>Wyzz Medical provides comprehensive training on all equipment, ensuring healthcare professionals are fully equipped to use our products effectively and safely.</a:t>
            </a:r>
          </a:p>
        </p:txBody>
      </p:sp>
      <p:sp>
        <p:nvSpPr>
          <p:cNvPr id="27" name="TextBox 27"/>
          <p:cNvSpPr txBox="1"/>
          <p:nvPr/>
        </p:nvSpPr>
        <p:spPr>
          <a:xfrm>
            <a:off x="13905001" y="1204065"/>
            <a:ext cx="2637430" cy="173355"/>
          </a:xfrm>
          <a:prstGeom prst="rect">
            <a:avLst/>
          </a:prstGeom>
        </p:spPr>
        <p:txBody>
          <a:bodyPr lIns="0" tIns="0" rIns="0" bIns="0" rtlCol="0" anchor="t">
            <a:spAutoFit/>
          </a:bodyPr>
          <a:lstStyle/>
          <a:p>
            <a:pPr algn="l">
              <a:lnSpc>
                <a:spcPts val="1260"/>
              </a:lnSpc>
            </a:pPr>
            <a:r>
              <a:rPr lang="en-US" sz="1500" spc="75">
                <a:solidFill>
                  <a:srgbClr val="FFFFFF"/>
                </a:solidFill>
                <a:latin typeface="Montserrat Ultra-Bold"/>
              </a:rPr>
              <a:t>RMA</a:t>
            </a:r>
          </a:p>
        </p:txBody>
      </p:sp>
      <p:sp>
        <p:nvSpPr>
          <p:cNvPr id="28" name="TextBox 28"/>
          <p:cNvSpPr txBox="1"/>
          <p:nvPr/>
        </p:nvSpPr>
        <p:spPr>
          <a:xfrm>
            <a:off x="13905001" y="1450060"/>
            <a:ext cx="3606309" cy="681355"/>
          </a:xfrm>
          <a:prstGeom prst="rect">
            <a:avLst/>
          </a:prstGeom>
        </p:spPr>
        <p:txBody>
          <a:bodyPr lIns="0" tIns="0" rIns="0" bIns="0" rtlCol="0" anchor="t">
            <a:spAutoFit/>
          </a:bodyPr>
          <a:lstStyle/>
          <a:p>
            <a:pPr algn="l">
              <a:lnSpc>
                <a:spcPts val="1820"/>
              </a:lnSpc>
            </a:pPr>
            <a:r>
              <a:rPr lang="en-US" sz="1300">
                <a:solidFill>
                  <a:srgbClr val="FFFFFF"/>
                </a:solidFill>
                <a:latin typeface="Montserrat"/>
              </a:rPr>
              <a:t>We offer a seamless Return Merchandise Authorization (RMA) process to facilitate easy product replacements or returns.</a:t>
            </a:r>
          </a:p>
        </p:txBody>
      </p:sp>
      <p:sp>
        <p:nvSpPr>
          <p:cNvPr id="29" name="TextBox 29"/>
          <p:cNvSpPr txBox="1"/>
          <p:nvPr/>
        </p:nvSpPr>
        <p:spPr>
          <a:xfrm>
            <a:off x="7522312" y="7495573"/>
            <a:ext cx="2050819" cy="224789"/>
          </a:xfrm>
          <a:prstGeom prst="rect">
            <a:avLst/>
          </a:prstGeom>
        </p:spPr>
        <p:txBody>
          <a:bodyPr lIns="0" tIns="0" rIns="0" bIns="0" rtlCol="0" anchor="t">
            <a:spAutoFit/>
          </a:bodyPr>
          <a:lstStyle/>
          <a:p>
            <a:pPr algn="l">
              <a:lnSpc>
                <a:spcPts val="1679"/>
              </a:lnSpc>
            </a:pPr>
            <a:r>
              <a:rPr lang="en-US" sz="1999" spc="99">
                <a:solidFill>
                  <a:srgbClr val="FFFFFF"/>
                </a:solidFill>
                <a:latin typeface="Montserrat Ultra-Bold"/>
              </a:rPr>
              <a:t>Committent</a:t>
            </a:r>
          </a:p>
        </p:txBody>
      </p:sp>
      <p:sp>
        <p:nvSpPr>
          <p:cNvPr id="30" name="TextBox 30"/>
          <p:cNvSpPr txBox="1"/>
          <p:nvPr/>
        </p:nvSpPr>
        <p:spPr>
          <a:xfrm>
            <a:off x="7522312" y="7703468"/>
            <a:ext cx="6244014" cy="800100"/>
          </a:xfrm>
          <a:prstGeom prst="rect">
            <a:avLst/>
          </a:prstGeom>
        </p:spPr>
        <p:txBody>
          <a:bodyPr lIns="0" tIns="0" rIns="0" bIns="0" rtlCol="0" anchor="t">
            <a:spAutoFit/>
          </a:bodyPr>
          <a:lstStyle/>
          <a:p>
            <a:pPr algn="l">
              <a:lnSpc>
                <a:spcPts val="2100"/>
              </a:lnSpc>
            </a:pPr>
            <a:r>
              <a:rPr lang="en-US" sz="1500">
                <a:solidFill>
                  <a:srgbClr val="FFFFFF"/>
                </a:solidFill>
                <a:latin typeface="Montserrat"/>
              </a:rPr>
              <a:t>We are committed to providing exceptional service, ensuring seamless product replacements or returns to support our customers' needs effectively.</a:t>
            </a:r>
          </a:p>
        </p:txBody>
      </p:sp>
      <p:grpSp>
        <p:nvGrpSpPr>
          <p:cNvPr id="31" name="Group 31"/>
          <p:cNvGrpSpPr/>
          <p:nvPr/>
        </p:nvGrpSpPr>
        <p:grpSpPr>
          <a:xfrm>
            <a:off x="1547503" y="0"/>
            <a:ext cx="3086100" cy="2844410"/>
            <a:chOff x="0" y="0"/>
            <a:chExt cx="812800" cy="749145"/>
          </a:xfrm>
        </p:grpSpPr>
        <p:sp>
          <p:nvSpPr>
            <p:cNvPr id="32" name="Freeform 32"/>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B1DBD7"/>
            </a:solidFill>
          </p:spPr>
          <p:txBody>
            <a:bodyPr/>
            <a:lstStyle/>
            <a:p>
              <a:endParaRPr lang="ur-PK"/>
            </a:p>
          </p:txBody>
        </p:sp>
        <p:sp>
          <p:nvSpPr>
            <p:cNvPr id="33" name="TextBox 33"/>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34" name="Freeform 34"/>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10"/>
            <a:stretch>
              <a:fillRect/>
            </a:stretch>
          </a:blipFill>
        </p:spPr>
        <p:txBody>
          <a:bodyPr/>
          <a:lstStyle/>
          <a:p>
            <a:endParaRPr lang="ur-PK"/>
          </a:p>
        </p:txBody>
      </p:sp>
      <p:sp>
        <p:nvSpPr>
          <p:cNvPr id="35" name="TextBox 35"/>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000000"/>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F7375"/>
        </a:solidFill>
        <a:effectLst/>
      </p:bgPr>
    </p:bg>
    <p:spTree>
      <p:nvGrpSpPr>
        <p:cNvPr id="1" name=""/>
        <p:cNvGrpSpPr/>
        <p:nvPr/>
      </p:nvGrpSpPr>
      <p:grpSpPr>
        <a:xfrm>
          <a:off x="0" y="0"/>
          <a:ext cx="0" cy="0"/>
          <a:chOff x="0" y="0"/>
          <a:chExt cx="0" cy="0"/>
        </a:xfrm>
      </p:grpSpPr>
      <p:sp>
        <p:nvSpPr>
          <p:cNvPr id="2" name="AutoShape 2"/>
          <p:cNvSpPr/>
          <p:nvPr/>
        </p:nvSpPr>
        <p:spPr>
          <a:xfrm rot="-5400000">
            <a:off x="-630772" y="6518110"/>
            <a:ext cx="7442651" cy="0"/>
          </a:xfrm>
          <a:prstGeom prst="line">
            <a:avLst/>
          </a:prstGeom>
          <a:ln w="95250" cap="flat">
            <a:solidFill>
              <a:srgbClr val="FFFFFF"/>
            </a:solidFill>
            <a:prstDash val="solid"/>
            <a:headEnd type="none" w="sm" len="sm"/>
            <a:tailEnd type="none" w="sm" len="sm"/>
          </a:ln>
        </p:spPr>
        <p:txBody>
          <a:bodyPr/>
          <a:lstStyle/>
          <a:p>
            <a:endParaRPr lang="ur-PK"/>
          </a:p>
        </p:txBody>
      </p:sp>
      <p:grpSp>
        <p:nvGrpSpPr>
          <p:cNvPr id="3" name="Group 3"/>
          <p:cNvGrpSpPr/>
          <p:nvPr/>
        </p:nvGrpSpPr>
        <p:grpSpPr>
          <a:xfrm rot="5400000">
            <a:off x="13844341" y="9186653"/>
            <a:ext cx="391576" cy="1809241"/>
            <a:chOff x="0" y="0"/>
            <a:chExt cx="103131" cy="476508"/>
          </a:xfrm>
        </p:grpSpPr>
        <p:sp>
          <p:nvSpPr>
            <p:cNvPr id="4" name="Freeform 4"/>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FFFFFF"/>
            </a:solidFill>
          </p:spPr>
          <p:txBody>
            <a:bodyPr/>
            <a:lstStyle/>
            <a:p>
              <a:endParaRPr lang="ur-PK"/>
            </a:p>
          </p:txBody>
        </p:sp>
        <p:sp>
          <p:nvSpPr>
            <p:cNvPr id="5" name="TextBox 5"/>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sp>
        <p:nvSpPr>
          <p:cNvPr id="6" name="Freeform 6"/>
          <p:cNvSpPr/>
          <p:nvPr/>
        </p:nvSpPr>
        <p:spPr>
          <a:xfrm>
            <a:off x="3132109" y="2844410"/>
            <a:ext cx="11170958" cy="7442651"/>
          </a:xfrm>
          <a:custGeom>
            <a:avLst/>
            <a:gdLst/>
            <a:ahLst/>
            <a:cxnLst/>
            <a:rect l="l" t="t" r="r" b="b"/>
            <a:pathLst>
              <a:path w="11170958" h="7442651">
                <a:moveTo>
                  <a:pt x="0" y="0"/>
                </a:moveTo>
                <a:lnTo>
                  <a:pt x="11170958" y="0"/>
                </a:lnTo>
                <a:lnTo>
                  <a:pt x="11170958" y="7442651"/>
                </a:lnTo>
                <a:lnTo>
                  <a:pt x="0" y="7442651"/>
                </a:lnTo>
                <a:lnTo>
                  <a:pt x="0" y="0"/>
                </a:lnTo>
                <a:close/>
              </a:path>
            </a:pathLst>
          </a:custGeom>
          <a:blipFill>
            <a:blip r:embed="rId2"/>
            <a:stretch>
              <a:fillRect/>
            </a:stretch>
          </a:blipFill>
        </p:spPr>
        <p:txBody>
          <a:bodyPr/>
          <a:lstStyle/>
          <a:p>
            <a:endParaRPr lang="ur-PK"/>
          </a:p>
        </p:txBody>
      </p:sp>
      <p:sp>
        <p:nvSpPr>
          <p:cNvPr id="7" name="Freeform 7"/>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8" name="Freeform 8"/>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9" name="Freeform 9"/>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10" name="AutoShape 10"/>
          <p:cNvSpPr/>
          <p:nvPr/>
        </p:nvSpPr>
        <p:spPr>
          <a:xfrm>
            <a:off x="14585228" y="2504166"/>
            <a:ext cx="3702772" cy="0"/>
          </a:xfrm>
          <a:prstGeom prst="line">
            <a:avLst/>
          </a:prstGeom>
          <a:ln w="38100" cap="flat">
            <a:solidFill>
              <a:srgbClr val="FFFFFF"/>
            </a:solidFill>
            <a:prstDash val="solid"/>
            <a:headEnd type="none" w="sm" len="sm"/>
            <a:tailEnd type="none" w="sm" len="sm"/>
          </a:ln>
        </p:spPr>
        <p:txBody>
          <a:bodyPr/>
          <a:lstStyle/>
          <a:p>
            <a:endParaRPr lang="ur-PK"/>
          </a:p>
        </p:txBody>
      </p:sp>
      <p:grpSp>
        <p:nvGrpSpPr>
          <p:cNvPr id="11" name="Group 11"/>
          <p:cNvGrpSpPr/>
          <p:nvPr/>
        </p:nvGrpSpPr>
        <p:grpSpPr>
          <a:xfrm>
            <a:off x="1547503" y="0"/>
            <a:ext cx="3086100" cy="2844410"/>
            <a:chOff x="0" y="0"/>
            <a:chExt cx="812800" cy="749145"/>
          </a:xfrm>
        </p:grpSpPr>
        <p:sp>
          <p:nvSpPr>
            <p:cNvPr id="12" name="Freeform 12"/>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B1DBD7"/>
            </a:solidFill>
          </p:spPr>
          <p:txBody>
            <a:bodyPr/>
            <a:lstStyle/>
            <a:p>
              <a:endParaRPr lang="ur-PK"/>
            </a:p>
          </p:txBody>
        </p:sp>
        <p:sp>
          <p:nvSpPr>
            <p:cNvPr id="13" name="TextBox 13"/>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14" name="Freeform 14"/>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15" name="TextBox 15"/>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FFFFFF"/>
                </a:solidFill>
                <a:latin typeface="Montserrat Semi-Bold"/>
              </a:rPr>
              <a:t>Pitch Deck 2024</a:t>
            </a:r>
          </a:p>
        </p:txBody>
      </p:sp>
      <p:sp>
        <p:nvSpPr>
          <p:cNvPr id="16" name="TextBox 16"/>
          <p:cNvSpPr txBox="1"/>
          <p:nvPr/>
        </p:nvSpPr>
        <p:spPr>
          <a:xfrm>
            <a:off x="5201054" y="1548173"/>
            <a:ext cx="10056643" cy="937261"/>
          </a:xfrm>
          <a:prstGeom prst="rect">
            <a:avLst/>
          </a:prstGeom>
        </p:spPr>
        <p:txBody>
          <a:bodyPr lIns="0" tIns="0" rIns="0" bIns="0" rtlCol="0" anchor="t">
            <a:spAutoFit/>
          </a:bodyPr>
          <a:lstStyle/>
          <a:p>
            <a:pPr algn="l">
              <a:lnSpc>
                <a:spcPts val="6720"/>
              </a:lnSpc>
            </a:pPr>
            <a:r>
              <a:rPr lang="en-US" sz="8000">
                <a:solidFill>
                  <a:srgbClr val="FFFFFF"/>
                </a:solidFill>
                <a:latin typeface="Montserrat Ultra-Bold"/>
              </a:rPr>
              <a:t>Industry Values</a:t>
            </a:r>
          </a:p>
        </p:txBody>
      </p:sp>
      <p:sp>
        <p:nvSpPr>
          <p:cNvPr id="17" name="TextBox 17"/>
          <p:cNvSpPr txBox="1"/>
          <p:nvPr/>
        </p:nvSpPr>
        <p:spPr>
          <a:xfrm>
            <a:off x="14585228" y="2892035"/>
            <a:ext cx="2637430" cy="173355"/>
          </a:xfrm>
          <a:prstGeom prst="rect">
            <a:avLst/>
          </a:prstGeom>
        </p:spPr>
        <p:txBody>
          <a:bodyPr lIns="0" tIns="0" rIns="0" bIns="0" rtlCol="0" anchor="t">
            <a:spAutoFit/>
          </a:bodyPr>
          <a:lstStyle/>
          <a:p>
            <a:pPr algn="l">
              <a:lnSpc>
                <a:spcPts val="1260"/>
              </a:lnSpc>
            </a:pPr>
            <a:r>
              <a:rPr lang="en-US" sz="1500" spc="75">
                <a:solidFill>
                  <a:srgbClr val="FFFFFF"/>
                </a:solidFill>
                <a:latin typeface="Montserrat Ultra-Bold"/>
              </a:rPr>
              <a:t>Technology</a:t>
            </a:r>
          </a:p>
        </p:txBody>
      </p:sp>
      <p:sp>
        <p:nvSpPr>
          <p:cNvPr id="18" name="TextBox 18"/>
          <p:cNvSpPr txBox="1"/>
          <p:nvPr/>
        </p:nvSpPr>
        <p:spPr>
          <a:xfrm>
            <a:off x="14585228" y="3128505"/>
            <a:ext cx="2896660" cy="800100"/>
          </a:xfrm>
          <a:prstGeom prst="rect">
            <a:avLst/>
          </a:prstGeom>
        </p:spPr>
        <p:txBody>
          <a:bodyPr lIns="0" tIns="0" rIns="0" bIns="0" rtlCol="0" anchor="t">
            <a:spAutoFit/>
          </a:bodyPr>
          <a:lstStyle/>
          <a:p>
            <a:pPr algn="l">
              <a:lnSpc>
                <a:spcPts val="2100"/>
              </a:lnSpc>
            </a:pPr>
            <a:r>
              <a:rPr lang="en-US" sz="1500">
                <a:solidFill>
                  <a:srgbClr val="FFFFFF"/>
                </a:solidFill>
                <a:latin typeface="Montserrat"/>
              </a:rPr>
              <a:t>Innovating advanced medical solutions for improved patient care.</a:t>
            </a:r>
          </a:p>
        </p:txBody>
      </p:sp>
      <p:sp>
        <p:nvSpPr>
          <p:cNvPr id="19" name="TextBox 19"/>
          <p:cNvSpPr txBox="1"/>
          <p:nvPr/>
        </p:nvSpPr>
        <p:spPr>
          <a:xfrm>
            <a:off x="14585228" y="4649027"/>
            <a:ext cx="2637430" cy="173355"/>
          </a:xfrm>
          <a:prstGeom prst="rect">
            <a:avLst/>
          </a:prstGeom>
        </p:spPr>
        <p:txBody>
          <a:bodyPr lIns="0" tIns="0" rIns="0" bIns="0" rtlCol="0" anchor="t">
            <a:spAutoFit/>
          </a:bodyPr>
          <a:lstStyle/>
          <a:p>
            <a:pPr algn="l">
              <a:lnSpc>
                <a:spcPts val="1260"/>
              </a:lnSpc>
            </a:pPr>
            <a:r>
              <a:rPr lang="en-US" sz="1500" spc="75">
                <a:solidFill>
                  <a:srgbClr val="FFFFFF"/>
                </a:solidFill>
                <a:latin typeface="Montserrat Ultra-Bold"/>
              </a:rPr>
              <a:t>Quality</a:t>
            </a:r>
          </a:p>
        </p:txBody>
      </p:sp>
      <p:sp>
        <p:nvSpPr>
          <p:cNvPr id="20" name="TextBox 20"/>
          <p:cNvSpPr txBox="1"/>
          <p:nvPr/>
        </p:nvSpPr>
        <p:spPr>
          <a:xfrm>
            <a:off x="14585228" y="4885498"/>
            <a:ext cx="2896660" cy="800100"/>
          </a:xfrm>
          <a:prstGeom prst="rect">
            <a:avLst/>
          </a:prstGeom>
        </p:spPr>
        <p:txBody>
          <a:bodyPr lIns="0" tIns="0" rIns="0" bIns="0" rtlCol="0" anchor="t">
            <a:spAutoFit/>
          </a:bodyPr>
          <a:lstStyle/>
          <a:p>
            <a:pPr algn="l">
              <a:lnSpc>
                <a:spcPts val="2100"/>
              </a:lnSpc>
            </a:pPr>
            <a:r>
              <a:rPr lang="en-US" sz="1500">
                <a:solidFill>
                  <a:srgbClr val="FFFFFF"/>
                </a:solidFill>
                <a:latin typeface="Montserrat"/>
              </a:rPr>
              <a:t>Ensuring top-tier products that meet stringent industry standards.</a:t>
            </a:r>
          </a:p>
        </p:txBody>
      </p:sp>
      <p:sp>
        <p:nvSpPr>
          <p:cNvPr id="21" name="TextBox 21"/>
          <p:cNvSpPr txBox="1"/>
          <p:nvPr/>
        </p:nvSpPr>
        <p:spPr>
          <a:xfrm>
            <a:off x="14585228" y="6406020"/>
            <a:ext cx="2637430" cy="173355"/>
          </a:xfrm>
          <a:prstGeom prst="rect">
            <a:avLst/>
          </a:prstGeom>
        </p:spPr>
        <p:txBody>
          <a:bodyPr lIns="0" tIns="0" rIns="0" bIns="0" rtlCol="0" anchor="t">
            <a:spAutoFit/>
          </a:bodyPr>
          <a:lstStyle/>
          <a:p>
            <a:pPr algn="l">
              <a:lnSpc>
                <a:spcPts val="1260"/>
              </a:lnSpc>
            </a:pPr>
            <a:r>
              <a:rPr lang="en-US" sz="1500" spc="75">
                <a:solidFill>
                  <a:srgbClr val="FFFFFF"/>
                </a:solidFill>
                <a:latin typeface="Montserrat Ultra-Bold"/>
              </a:rPr>
              <a:t>Safety</a:t>
            </a:r>
          </a:p>
        </p:txBody>
      </p:sp>
      <p:sp>
        <p:nvSpPr>
          <p:cNvPr id="22" name="TextBox 22"/>
          <p:cNvSpPr txBox="1"/>
          <p:nvPr/>
        </p:nvSpPr>
        <p:spPr>
          <a:xfrm>
            <a:off x="14585228" y="6642490"/>
            <a:ext cx="2896660" cy="800100"/>
          </a:xfrm>
          <a:prstGeom prst="rect">
            <a:avLst/>
          </a:prstGeom>
        </p:spPr>
        <p:txBody>
          <a:bodyPr lIns="0" tIns="0" rIns="0" bIns="0" rtlCol="0" anchor="t">
            <a:spAutoFit/>
          </a:bodyPr>
          <a:lstStyle/>
          <a:p>
            <a:pPr algn="l">
              <a:lnSpc>
                <a:spcPts val="2100"/>
              </a:lnSpc>
            </a:pPr>
            <a:r>
              <a:rPr lang="en-US" sz="1500">
                <a:solidFill>
                  <a:srgbClr val="FFFFFF"/>
                </a:solidFill>
                <a:latin typeface="Montserrat"/>
              </a:rPr>
              <a:t>Prioritizing patient and provider safety in all our designs.</a:t>
            </a:r>
          </a:p>
        </p:txBody>
      </p:sp>
      <p:sp>
        <p:nvSpPr>
          <p:cNvPr id="23" name="TextBox 23"/>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000000"/>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090553" y="2835927"/>
            <a:ext cx="10891201" cy="4615146"/>
          </a:xfrm>
          <a:custGeom>
            <a:avLst/>
            <a:gdLst/>
            <a:ahLst/>
            <a:cxnLst/>
            <a:rect l="l" t="t" r="r" b="b"/>
            <a:pathLst>
              <a:path w="10891201" h="4615146">
                <a:moveTo>
                  <a:pt x="0" y="0"/>
                </a:moveTo>
                <a:lnTo>
                  <a:pt x="10891201" y="0"/>
                </a:lnTo>
                <a:lnTo>
                  <a:pt x="10891201" y="4615146"/>
                </a:lnTo>
                <a:lnTo>
                  <a:pt x="0" y="4615146"/>
                </a:lnTo>
                <a:lnTo>
                  <a:pt x="0" y="0"/>
                </a:lnTo>
                <a:close/>
              </a:path>
            </a:pathLst>
          </a:custGeom>
          <a:blipFill>
            <a:blip r:embed="rId2"/>
            <a:stretch>
              <a:fillRect/>
            </a:stretch>
          </a:blipFill>
        </p:spPr>
        <p:txBody>
          <a:bodyPr/>
          <a:lstStyle/>
          <a:p>
            <a:endParaRPr lang="ur-PK"/>
          </a:p>
        </p:txBody>
      </p:sp>
      <p:sp>
        <p:nvSpPr>
          <p:cNvPr id="3" name="AutoShape 3"/>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Freeform 5"/>
          <p:cNvSpPr/>
          <p:nvPr/>
        </p:nvSpPr>
        <p:spPr>
          <a:xfrm>
            <a:off x="12320441" y="0"/>
            <a:ext cx="5967559" cy="10287061"/>
          </a:xfrm>
          <a:custGeom>
            <a:avLst/>
            <a:gdLst/>
            <a:ahLst/>
            <a:cxnLst/>
            <a:rect l="l" t="t" r="r" b="b"/>
            <a:pathLst>
              <a:path w="5967559" h="10287061">
                <a:moveTo>
                  <a:pt x="0" y="0"/>
                </a:moveTo>
                <a:lnTo>
                  <a:pt x="5967559" y="0"/>
                </a:lnTo>
                <a:lnTo>
                  <a:pt x="5967559" y="10287061"/>
                </a:lnTo>
                <a:lnTo>
                  <a:pt x="0" y="10287061"/>
                </a:lnTo>
                <a:lnTo>
                  <a:pt x="0" y="0"/>
                </a:lnTo>
                <a:close/>
              </a:path>
            </a:pathLst>
          </a:custGeom>
          <a:blipFill>
            <a:blip r:embed="rId5"/>
            <a:stretch>
              <a:fillRect l="-7425" r="-7425"/>
            </a:stretch>
          </a:blipFill>
        </p:spPr>
        <p:txBody>
          <a:bodyPr/>
          <a:lstStyle/>
          <a:p>
            <a:endParaRPr lang="ur-PK"/>
          </a:p>
        </p:txBody>
      </p:sp>
      <p:grpSp>
        <p:nvGrpSpPr>
          <p:cNvPr id="6" name="Group 6"/>
          <p:cNvGrpSpPr/>
          <p:nvPr/>
        </p:nvGrpSpPr>
        <p:grpSpPr>
          <a:xfrm>
            <a:off x="12310916" y="5641833"/>
            <a:ext cx="391576" cy="1809241"/>
            <a:chOff x="0" y="0"/>
            <a:chExt cx="103131" cy="476508"/>
          </a:xfrm>
        </p:grpSpPr>
        <p:sp>
          <p:nvSpPr>
            <p:cNvPr id="7" name="Freeform 7"/>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8" name="TextBox 8"/>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sp>
        <p:nvSpPr>
          <p:cNvPr id="9" name="Freeform 9"/>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r-PK"/>
          </a:p>
        </p:txBody>
      </p:sp>
      <p:sp>
        <p:nvSpPr>
          <p:cNvPr id="10" name="Freeform 10"/>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ur-PK"/>
          </a:p>
        </p:txBody>
      </p:sp>
      <p:sp>
        <p:nvSpPr>
          <p:cNvPr id="11" name="TextBox 11"/>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12" name="TextBox 12"/>
          <p:cNvSpPr txBox="1"/>
          <p:nvPr/>
        </p:nvSpPr>
        <p:spPr>
          <a:xfrm>
            <a:off x="4978389" y="975714"/>
            <a:ext cx="6997267" cy="1784986"/>
          </a:xfrm>
          <a:prstGeom prst="rect">
            <a:avLst/>
          </a:prstGeom>
        </p:spPr>
        <p:txBody>
          <a:bodyPr lIns="0" tIns="0" rIns="0" bIns="0" rtlCol="0" anchor="t">
            <a:spAutoFit/>
          </a:bodyPr>
          <a:lstStyle/>
          <a:p>
            <a:pPr algn="l">
              <a:lnSpc>
                <a:spcPts val="6720"/>
              </a:lnSpc>
            </a:pPr>
            <a:r>
              <a:rPr lang="en-US" sz="8000">
                <a:solidFill>
                  <a:srgbClr val="4B1C34"/>
                </a:solidFill>
                <a:latin typeface="Montserrat Ultra-Bold"/>
              </a:rPr>
              <a:t>Financial</a:t>
            </a:r>
          </a:p>
          <a:p>
            <a:pPr algn="l">
              <a:lnSpc>
                <a:spcPts val="6720"/>
              </a:lnSpc>
            </a:pPr>
            <a:r>
              <a:rPr lang="en-US" sz="8000">
                <a:solidFill>
                  <a:srgbClr val="4B1C34"/>
                </a:solidFill>
                <a:latin typeface="Montserrat Ultra-Bold"/>
              </a:rPr>
              <a:t>Horizon</a:t>
            </a:r>
          </a:p>
        </p:txBody>
      </p:sp>
      <p:sp>
        <p:nvSpPr>
          <p:cNvPr id="13" name="TextBox 13"/>
          <p:cNvSpPr txBox="1"/>
          <p:nvPr/>
        </p:nvSpPr>
        <p:spPr>
          <a:xfrm>
            <a:off x="3585853" y="7790848"/>
            <a:ext cx="2637430" cy="173355"/>
          </a:xfrm>
          <a:prstGeom prst="rect">
            <a:avLst/>
          </a:prstGeom>
        </p:spPr>
        <p:txBody>
          <a:bodyPr lIns="0" tIns="0" rIns="0" bIns="0" rtlCol="0" anchor="t">
            <a:spAutoFit/>
          </a:bodyPr>
          <a:lstStyle/>
          <a:p>
            <a:pPr algn="l">
              <a:lnSpc>
                <a:spcPts val="1260"/>
              </a:lnSpc>
            </a:pPr>
            <a:r>
              <a:rPr lang="en-US" sz="1500" spc="75">
                <a:solidFill>
                  <a:srgbClr val="4B1C34"/>
                </a:solidFill>
                <a:latin typeface="Montserrat Ultra-Bold"/>
              </a:rPr>
              <a:t>Strong Market Growth:</a:t>
            </a:r>
          </a:p>
        </p:txBody>
      </p:sp>
      <p:sp>
        <p:nvSpPr>
          <p:cNvPr id="14" name="TextBox 14"/>
          <p:cNvSpPr txBox="1"/>
          <p:nvPr/>
        </p:nvSpPr>
        <p:spPr>
          <a:xfrm>
            <a:off x="3585853" y="8027318"/>
            <a:ext cx="3148980" cy="8001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Projected annual growth rate of 7% in the medical disposables sector.</a:t>
            </a:r>
          </a:p>
        </p:txBody>
      </p:sp>
      <p:sp>
        <p:nvSpPr>
          <p:cNvPr id="15" name="TextBox 15"/>
          <p:cNvSpPr txBox="1"/>
          <p:nvPr/>
        </p:nvSpPr>
        <p:spPr>
          <a:xfrm>
            <a:off x="7473114" y="7790848"/>
            <a:ext cx="2637430" cy="173355"/>
          </a:xfrm>
          <a:prstGeom prst="rect">
            <a:avLst/>
          </a:prstGeom>
        </p:spPr>
        <p:txBody>
          <a:bodyPr lIns="0" tIns="0" rIns="0" bIns="0" rtlCol="0" anchor="t">
            <a:spAutoFit/>
          </a:bodyPr>
          <a:lstStyle/>
          <a:p>
            <a:pPr algn="l">
              <a:lnSpc>
                <a:spcPts val="1260"/>
              </a:lnSpc>
            </a:pPr>
            <a:r>
              <a:rPr lang="en-US" sz="1500" spc="75">
                <a:solidFill>
                  <a:srgbClr val="4B1C34"/>
                </a:solidFill>
                <a:latin typeface="Montserrat Ultra-Bold"/>
              </a:rPr>
              <a:t>Innovation Driven</a:t>
            </a:r>
          </a:p>
        </p:txBody>
      </p:sp>
      <p:sp>
        <p:nvSpPr>
          <p:cNvPr id="16" name="TextBox 16"/>
          <p:cNvSpPr txBox="1"/>
          <p:nvPr/>
        </p:nvSpPr>
        <p:spPr>
          <a:xfrm>
            <a:off x="7473114" y="8027318"/>
            <a:ext cx="3038590" cy="8001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Attractive investment opportunity, promising both stability and growth.</a:t>
            </a:r>
          </a:p>
        </p:txBody>
      </p:sp>
      <p:grpSp>
        <p:nvGrpSpPr>
          <p:cNvPr id="17" name="Group 17"/>
          <p:cNvGrpSpPr/>
          <p:nvPr/>
        </p:nvGrpSpPr>
        <p:grpSpPr>
          <a:xfrm>
            <a:off x="1547503" y="0"/>
            <a:ext cx="3086100" cy="2844410"/>
            <a:chOff x="0" y="0"/>
            <a:chExt cx="812800" cy="749145"/>
          </a:xfrm>
        </p:grpSpPr>
        <p:sp>
          <p:nvSpPr>
            <p:cNvPr id="18" name="Freeform 18"/>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0F7375"/>
            </a:solidFill>
          </p:spPr>
          <p:txBody>
            <a:bodyPr/>
            <a:lstStyle/>
            <a:p>
              <a:endParaRPr lang="ur-PK"/>
            </a:p>
          </p:txBody>
        </p:sp>
        <p:sp>
          <p:nvSpPr>
            <p:cNvPr id="19" name="TextBox 19"/>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20" name="Freeform 20"/>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8"/>
            <a:stretch>
              <a:fillRect/>
            </a:stretch>
          </a:blipFill>
        </p:spPr>
        <p:txBody>
          <a:bodyPr/>
          <a:lstStyle/>
          <a:p>
            <a:endParaRPr lang="ur-PK"/>
          </a:p>
        </p:txBody>
      </p:sp>
      <p:sp>
        <p:nvSpPr>
          <p:cNvPr id="21" name="TextBox 21"/>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DDE296"/>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138178" y="0"/>
            <a:ext cx="9669401" cy="6565735"/>
          </a:xfrm>
          <a:custGeom>
            <a:avLst/>
            <a:gdLst/>
            <a:ahLst/>
            <a:cxnLst/>
            <a:rect l="l" t="t" r="r" b="b"/>
            <a:pathLst>
              <a:path w="9669401" h="6565735">
                <a:moveTo>
                  <a:pt x="0" y="0"/>
                </a:moveTo>
                <a:lnTo>
                  <a:pt x="9669402" y="0"/>
                </a:lnTo>
                <a:lnTo>
                  <a:pt x="9669402" y="6565735"/>
                </a:lnTo>
                <a:lnTo>
                  <a:pt x="0" y="6565735"/>
                </a:lnTo>
                <a:lnTo>
                  <a:pt x="0" y="0"/>
                </a:lnTo>
                <a:close/>
              </a:path>
            </a:pathLst>
          </a:custGeom>
          <a:blipFill>
            <a:blip r:embed="rId2"/>
            <a:stretch>
              <a:fillRect l="-958" r="-958"/>
            </a:stretch>
          </a:blipFill>
        </p:spPr>
        <p:txBody>
          <a:bodyPr/>
          <a:lstStyle/>
          <a:p>
            <a:endParaRPr lang="ur-PK"/>
          </a:p>
        </p:txBody>
      </p:sp>
      <p:sp>
        <p:nvSpPr>
          <p:cNvPr id="3" name="AutoShape 3"/>
          <p:cNvSpPr/>
          <p:nvPr/>
        </p:nvSpPr>
        <p:spPr>
          <a:xfrm rot="-5400000">
            <a:off x="-630772" y="6518110"/>
            <a:ext cx="7442651" cy="0"/>
          </a:xfrm>
          <a:prstGeom prst="line">
            <a:avLst/>
          </a:prstGeom>
          <a:ln w="95250" cap="flat">
            <a:solidFill>
              <a:srgbClr val="4B1C34"/>
            </a:solidFill>
            <a:prstDash val="solid"/>
            <a:headEnd type="none" w="sm" len="sm"/>
            <a:tailEnd type="none" w="sm" len="sm"/>
          </a:ln>
        </p:spPr>
        <p:txBody>
          <a:bodyPr/>
          <a:lstStyle/>
          <a:p>
            <a:endParaRPr lang="ur-PK"/>
          </a:p>
        </p:txBody>
      </p:sp>
      <p:sp>
        <p:nvSpPr>
          <p:cNvPr id="4" name="Freeform 4"/>
          <p:cNvSpPr/>
          <p:nvPr/>
        </p:nvSpPr>
        <p:spPr>
          <a:xfrm>
            <a:off x="2349919" y="9286875"/>
            <a:ext cx="3213289" cy="1758545"/>
          </a:xfrm>
          <a:custGeom>
            <a:avLst/>
            <a:gdLst/>
            <a:ahLst/>
            <a:cxnLst/>
            <a:rect l="l" t="t" r="r" b="b"/>
            <a:pathLst>
              <a:path w="3213289" h="1758545">
                <a:moveTo>
                  <a:pt x="0" y="0"/>
                </a:moveTo>
                <a:lnTo>
                  <a:pt x="3213288" y="0"/>
                </a:lnTo>
                <a:lnTo>
                  <a:pt x="3213288" y="1758545"/>
                </a:lnTo>
                <a:lnTo>
                  <a:pt x="0" y="175854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ur-PK"/>
          </a:p>
        </p:txBody>
      </p:sp>
      <p:sp>
        <p:nvSpPr>
          <p:cNvPr id="5" name="Freeform 5"/>
          <p:cNvSpPr/>
          <p:nvPr/>
        </p:nvSpPr>
        <p:spPr>
          <a:xfrm rot="5400000">
            <a:off x="16692990" y="8691990"/>
            <a:ext cx="697582" cy="435038"/>
          </a:xfrm>
          <a:custGeom>
            <a:avLst/>
            <a:gdLst/>
            <a:ahLst/>
            <a:cxnLst/>
            <a:rect l="l" t="t" r="r" b="b"/>
            <a:pathLst>
              <a:path w="697582" h="435038">
                <a:moveTo>
                  <a:pt x="0" y="0"/>
                </a:moveTo>
                <a:lnTo>
                  <a:pt x="697582" y="0"/>
                </a:lnTo>
                <a:lnTo>
                  <a:pt x="697582" y="435038"/>
                </a:lnTo>
                <a:lnTo>
                  <a:pt x="0" y="4350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6" name="Freeform 6"/>
          <p:cNvSpPr/>
          <p:nvPr/>
        </p:nvSpPr>
        <p:spPr>
          <a:xfrm rot="5400000" flipH="1" flipV="1">
            <a:off x="15791896" y="8691990"/>
            <a:ext cx="697582" cy="435038"/>
          </a:xfrm>
          <a:custGeom>
            <a:avLst/>
            <a:gdLst/>
            <a:ahLst/>
            <a:cxnLst/>
            <a:rect l="l" t="t" r="r" b="b"/>
            <a:pathLst>
              <a:path w="697582" h="435038">
                <a:moveTo>
                  <a:pt x="697582" y="435038"/>
                </a:moveTo>
                <a:lnTo>
                  <a:pt x="0" y="435038"/>
                </a:lnTo>
                <a:lnTo>
                  <a:pt x="0" y="0"/>
                </a:lnTo>
                <a:lnTo>
                  <a:pt x="697582" y="0"/>
                </a:lnTo>
                <a:lnTo>
                  <a:pt x="697582" y="435038"/>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ur-PK"/>
          </a:p>
        </p:txBody>
      </p:sp>
      <p:sp>
        <p:nvSpPr>
          <p:cNvPr id="7" name="TextBox 7"/>
          <p:cNvSpPr txBox="1"/>
          <p:nvPr/>
        </p:nvSpPr>
        <p:spPr>
          <a:xfrm rot="-5400000">
            <a:off x="-998609" y="6453340"/>
            <a:ext cx="6962934" cy="224790"/>
          </a:xfrm>
          <a:prstGeom prst="rect">
            <a:avLst/>
          </a:prstGeom>
        </p:spPr>
        <p:txBody>
          <a:bodyPr lIns="0" tIns="0" rIns="0" bIns="0" rtlCol="0" anchor="t">
            <a:spAutoFit/>
          </a:bodyPr>
          <a:lstStyle/>
          <a:p>
            <a:pPr algn="ctr">
              <a:lnSpc>
                <a:spcPts val="1680"/>
              </a:lnSpc>
            </a:pPr>
            <a:r>
              <a:rPr lang="en-US" sz="2000" spc="1000">
                <a:solidFill>
                  <a:srgbClr val="4B1C34"/>
                </a:solidFill>
                <a:latin typeface="Montserrat Semi-Bold"/>
              </a:rPr>
              <a:t>Pitch Deck 2024</a:t>
            </a:r>
          </a:p>
        </p:txBody>
      </p:sp>
      <p:sp>
        <p:nvSpPr>
          <p:cNvPr id="8" name="TextBox 8"/>
          <p:cNvSpPr txBox="1"/>
          <p:nvPr/>
        </p:nvSpPr>
        <p:spPr>
          <a:xfrm>
            <a:off x="3585853" y="7069690"/>
            <a:ext cx="9221726" cy="1932306"/>
          </a:xfrm>
          <a:prstGeom prst="rect">
            <a:avLst/>
          </a:prstGeom>
        </p:spPr>
        <p:txBody>
          <a:bodyPr lIns="0" tIns="0" rIns="0" bIns="0" rtlCol="0" anchor="t">
            <a:spAutoFit/>
          </a:bodyPr>
          <a:lstStyle/>
          <a:p>
            <a:pPr algn="l">
              <a:lnSpc>
                <a:spcPts val="7360"/>
              </a:lnSpc>
            </a:pPr>
            <a:r>
              <a:rPr lang="en-US" sz="8000">
                <a:solidFill>
                  <a:srgbClr val="4B1C34"/>
                </a:solidFill>
                <a:latin typeface="Montserrat Ultra-Bold"/>
              </a:rPr>
              <a:t>Social Responsibility.</a:t>
            </a:r>
          </a:p>
        </p:txBody>
      </p:sp>
      <p:sp>
        <p:nvSpPr>
          <p:cNvPr id="9" name="TextBox 9"/>
          <p:cNvSpPr txBox="1"/>
          <p:nvPr/>
        </p:nvSpPr>
        <p:spPr>
          <a:xfrm>
            <a:off x="13255255" y="2841460"/>
            <a:ext cx="4004045" cy="4000500"/>
          </a:xfrm>
          <a:prstGeom prst="rect">
            <a:avLst/>
          </a:prstGeom>
        </p:spPr>
        <p:txBody>
          <a:bodyPr lIns="0" tIns="0" rIns="0" bIns="0" rtlCol="0" anchor="t">
            <a:spAutoFit/>
          </a:bodyPr>
          <a:lstStyle/>
          <a:p>
            <a:pPr algn="l">
              <a:lnSpc>
                <a:spcPts val="2100"/>
              </a:lnSpc>
            </a:pPr>
            <a:r>
              <a:rPr lang="en-US" sz="1500">
                <a:solidFill>
                  <a:srgbClr val="000000"/>
                </a:solidFill>
                <a:latin typeface="Montserrat"/>
              </a:rPr>
              <a:t>At Wyzz Medical, we believe in the power of social responsibility and community engagement. Through charitable initiatives and active participation in community projects, we strive to make a positive impact on society. Our commitment to empowerment extends beyond our products and services to uplifting communities, supporting education, healthcare, and environmental sustainability. By investing in social initiatives, we aim to create a brighter, healthier future for all. Join us in our journey towards meaningful social change and collective empowerment.</a:t>
            </a:r>
          </a:p>
        </p:txBody>
      </p:sp>
      <p:sp>
        <p:nvSpPr>
          <p:cNvPr id="10" name="TextBox 10"/>
          <p:cNvSpPr txBox="1"/>
          <p:nvPr/>
        </p:nvSpPr>
        <p:spPr>
          <a:xfrm>
            <a:off x="13255255" y="1248130"/>
            <a:ext cx="2885432" cy="1049655"/>
          </a:xfrm>
          <a:prstGeom prst="rect">
            <a:avLst/>
          </a:prstGeom>
        </p:spPr>
        <p:txBody>
          <a:bodyPr lIns="0" tIns="0" rIns="0" bIns="0" rtlCol="0" anchor="t">
            <a:spAutoFit/>
          </a:bodyPr>
          <a:lstStyle/>
          <a:p>
            <a:pPr algn="l">
              <a:lnSpc>
                <a:spcPts val="2760"/>
              </a:lnSpc>
            </a:pPr>
            <a:r>
              <a:rPr lang="en-US" sz="3000">
                <a:solidFill>
                  <a:srgbClr val="4B1C34"/>
                </a:solidFill>
                <a:latin typeface="Montserrat Ultra-Bold"/>
              </a:rPr>
              <a:t>Sustainability</a:t>
            </a:r>
          </a:p>
          <a:p>
            <a:pPr algn="l">
              <a:lnSpc>
                <a:spcPts val="2760"/>
              </a:lnSpc>
            </a:pPr>
            <a:r>
              <a:rPr lang="en-US" sz="3000">
                <a:solidFill>
                  <a:srgbClr val="4B1C34"/>
                </a:solidFill>
                <a:latin typeface="Montserrat Ultra-Bold"/>
              </a:rPr>
              <a:t>is part of our</a:t>
            </a:r>
          </a:p>
          <a:p>
            <a:pPr algn="l">
              <a:lnSpc>
                <a:spcPts val="2760"/>
              </a:lnSpc>
            </a:pPr>
            <a:r>
              <a:rPr lang="en-US" sz="3000">
                <a:solidFill>
                  <a:srgbClr val="4B1C34"/>
                </a:solidFill>
                <a:latin typeface="Montserrat Ultra-Bold"/>
              </a:rPr>
              <a:t>purpose.</a:t>
            </a:r>
          </a:p>
        </p:txBody>
      </p:sp>
      <p:grpSp>
        <p:nvGrpSpPr>
          <p:cNvPr id="11" name="Group 11"/>
          <p:cNvGrpSpPr/>
          <p:nvPr/>
        </p:nvGrpSpPr>
        <p:grpSpPr>
          <a:xfrm>
            <a:off x="12416003" y="4756495"/>
            <a:ext cx="391576" cy="1809241"/>
            <a:chOff x="0" y="0"/>
            <a:chExt cx="103131" cy="476508"/>
          </a:xfrm>
        </p:grpSpPr>
        <p:sp>
          <p:nvSpPr>
            <p:cNvPr id="12" name="Freeform 12"/>
            <p:cNvSpPr/>
            <p:nvPr/>
          </p:nvSpPr>
          <p:spPr>
            <a:xfrm>
              <a:off x="0" y="0"/>
              <a:ext cx="103131" cy="476508"/>
            </a:xfrm>
            <a:custGeom>
              <a:avLst/>
              <a:gdLst/>
              <a:ahLst/>
              <a:cxnLst/>
              <a:rect l="l" t="t" r="r" b="b"/>
              <a:pathLst>
                <a:path w="103131" h="476508">
                  <a:moveTo>
                    <a:pt x="0" y="0"/>
                  </a:moveTo>
                  <a:lnTo>
                    <a:pt x="103131" y="0"/>
                  </a:lnTo>
                  <a:lnTo>
                    <a:pt x="103131" y="476508"/>
                  </a:lnTo>
                  <a:lnTo>
                    <a:pt x="0" y="476508"/>
                  </a:lnTo>
                  <a:close/>
                </a:path>
              </a:pathLst>
            </a:custGeom>
            <a:solidFill>
              <a:srgbClr val="4B1C34"/>
            </a:solidFill>
          </p:spPr>
          <p:txBody>
            <a:bodyPr/>
            <a:lstStyle/>
            <a:p>
              <a:endParaRPr lang="ur-PK"/>
            </a:p>
          </p:txBody>
        </p:sp>
        <p:sp>
          <p:nvSpPr>
            <p:cNvPr id="13" name="TextBox 13"/>
            <p:cNvSpPr txBox="1"/>
            <p:nvPr/>
          </p:nvSpPr>
          <p:spPr>
            <a:xfrm>
              <a:off x="0" y="47625"/>
              <a:ext cx="103131" cy="428883"/>
            </a:xfrm>
            <a:prstGeom prst="rect">
              <a:avLst/>
            </a:prstGeom>
          </p:spPr>
          <p:txBody>
            <a:bodyPr lIns="50800" tIns="50800" rIns="50800" bIns="50800" rtlCol="0" anchor="ctr"/>
            <a:lstStyle/>
            <a:p>
              <a:pPr algn="ctr">
                <a:lnSpc>
                  <a:spcPts val="2185"/>
                </a:lnSpc>
              </a:pPr>
              <a:endParaRPr/>
            </a:p>
          </p:txBody>
        </p:sp>
      </p:grpSp>
      <p:sp>
        <p:nvSpPr>
          <p:cNvPr id="14" name="AutoShape 14"/>
          <p:cNvSpPr/>
          <p:nvPr/>
        </p:nvSpPr>
        <p:spPr>
          <a:xfrm>
            <a:off x="13255255" y="2551791"/>
            <a:ext cx="5032745" cy="0"/>
          </a:xfrm>
          <a:prstGeom prst="line">
            <a:avLst/>
          </a:prstGeom>
          <a:ln w="38100" cap="flat">
            <a:solidFill>
              <a:srgbClr val="4B1C34"/>
            </a:solidFill>
            <a:prstDash val="solid"/>
            <a:headEnd type="none" w="sm" len="sm"/>
            <a:tailEnd type="none" w="sm" len="sm"/>
          </a:ln>
        </p:spPr>
        <p:txBody>
          <a:bodyPr/>
          <a:lstStyle/>
          <a:p>
            <a:endParaRPr lang="ur-PK"/>
          </a:p>
        </p:txBody>
      </p:sp>
      <p:grpSp>
        <p:nvGrpSpPr>
          <p:cNvPr id="15" name="Group 15"/>
          <p:cNvGrpSpPr/>
          <p:nvPr/>
        </p:nvGrpSpPr>
        <p:grpSpPr>
          <a:xfrm>
            <a:off x="1547503" y="0"/>
            <a:ext cx="3086100" cy="2844410"/>
            <a:chOff x="0" y="0"/>
            <a:chExt cx="812800" cy="749145"/>
          </a:xfrm>
        </p:grpSpPr>
        <p:sp>
          <p:nvSpPr>
            <p:cNvPr id="16" name="Freeform 16"/>
            <p:cNvSpPr/>
            <p:nvPr/>
          </p:nvSpPr>
          <p:spPr>
            <a:xfrm>
              <a:off x="0" y="0"/>
              <a:ext cx="812800" cy="749145"/>
            </a:xfrm>
            <a:custGeom>
              <a:avLst/>
              <a:gdLst/>
              <a:ahLst/>
              <a:cxnLst/>
              <a:rect l="l" t="t" r="r" b="b"/>
              <a:pathLst>
                <a:path w="812800" h="749145">
                  <a:moveTo>
                    <a:pt x="0" y="0"/>
                  </a:moveTo>
                  <a:lnTo>
                    <a:pt x="812800" y="0"/>
                  </a:lnTo>
                  <a:lnTo>
                    <a:pt x="812800" y="749145"/>
                  </a:lnTo>
                  <a:lnTo>
                    <a:pt x="0" y="749145"/>
                  </a:lnTo>
                  <a:close/>
                </a:path>
              </a:pathLst>
            </a:custGeom>
            <a:solidFill>
              <a:srgbClr val="0F7375"/>
            </a:solidFill>
          </p:spPr>
          <p:txBody>
            <a:bodyPr/>
            <a:lstStyle/>
            <a:p>
              <a:endParaRPr lang="ur-PK"/>
            </a:p>
          </p:txBody>
        </p:sp>
        <p:sp>
          <p:nvSpPr>
            <p:cNvPr id="17" name="TextBox 17"/>
            <p:cNvSpPr txBox="1"/>
            <p:nvPr/>
          </p:nvSpPr>
          <p:spPr>
            <a:xfrm>
              <a:off x="0" y="-57150"/>
              <a:ext cx="812800" cy="806295"/>
            </a:xfrm>
            <a:prstGeom prst="rect">
              <a:avLst/>
            </a:prstGeom>
          </p:spPr>
          <p:txBody>
            <a:bodyPr lIns="50800" tIns="50800" rIns="50800" bIns="50800" rtlCol="0" anchor="ctr"/>
            <a:lstStyle/>
            <a:p>
              <a:pPr algn="ctr">
                <a:lnSpc>
                  <a:spcPts val="2659"/>
                </a:lnSpc>
                <a:spcBef>
                  <a:spcPct val="0"/>
                </a:spcBef>
              </a:pPr>
              <a:endParaRPr/>
            </a:p>
          </p:txBody>
        </p:sp>
      </p:grpSp>
      <p:sp>
        <p:nvSpPr>
          <p:cNvPr id="18" name="Freeform 18"/>
          <p:cNvSpPr/>
          <p:nvPr/>
        </p:nvSpPr>
        <p:spPr>
          <a:xfrm>
            <a:off x="2137501" y="469153"/>
            <a:ext cx="1906104" cy="1906104"/>
          </a:xfrm>
          <a:custGeom>
            <a:avLst/>
            <a:gdLst/>
            <a:ahLst/>
            <a:cxnLst/>
            <a:rect l="l" t="t" r="r" b="b"/>
            <a:pathLst>
              <a:path w="1906104" h="1906104">
                <a:moveTo>
                  <a:pt x="0" y="0"/>
                </a:moveTo>
                <a:lnTo>
                  <a:pt x="1906104" y="0"/>
                </a:lnTo>
                <a:lnTo>
                  <a:pt x="1906104" y="1906104"/>
                </a:lnTo>
                <a:lnTo>
                  <a:pt x="0" y="1906104"/>
                </a:lnTo>
                <a:lnTo>
                  <a:pt x="0" y="0"/>
                </a:lnTo>
                <a:close/>
              </a:path>
            </a:pathLst>
          </a:custGeom>
          <a:blipFill>
            <a:blip r:embed="rId7"/>
            <a:stretch>
              <a:fillRect/>
            </a:stretch>
          </a:blipFill>
        </p:spPr>
        <p:txBody>
          <a:bodyPr/>
          <a:lstStyle/>
          <a:p>
            <a:endParaRPr lang="ur-PK"/>
          </a:p>
        </p:txBody>
      </p:sp>
      <p:sp>
        <p:nvSpPr>
          <p:cNvPr id="19" name="TextBox 19"/>
          <p:cNvSpPr txBox="1"/>
          <p:nvPr/>
        </p:nvSpPr>
        <p:spPr>
          <a:xfrm>
            <a:off x="1992738" y="1984180"/>
            <a:ext cx="2278741" cy="301625"/>
          </a:xfrm>
          <a:prstGeom prst="rect">
            <a:avLst/>
          </a:prstGeom>
        </p:spPr>
        <p:txBody>
          <a:bodyPr lIns="0" tIns="0" rIns="0" bIns="0" rtlCol="0" anchor="t">
            <a:spAutoFit/>
          </a:bodyPr>
          <a:lstStyle/>
          <a:p>
            <a:pPr algn="ctr">
              <a:lnSpc>
                <a:spcPts val="2185"/>
              </a:lnSpc>
            </a:pPr>
            <a:r>
              <a:rPr lang="en-US" sz="2300">
                <a:solidFill>
                  <a:srgbClr val="DDE296"/>
                </a:solidFill>
                <a:latin typeface="Maven Pro Bold"/>
              </a:rPr>
              <a:t>WYZZ MEDICAL</a:t>
            </a:r>
          </a:p>
        </p:txBody>
      </p:sp>
    </p:spTree>
  </p:cSld>
  <p:clrMapOvr>
    <a:masterClrMapping/>
  </p:clrMapOvr>
  <mc:AlternateContent xmlns:mc="http://schemas.openxmlformats.org/markup-compatibility/2006">
    <mc:Choice xmlns:p14="http://schemas.microsoft.com/office/powerpoint/2010/main" Requires="p14">
      <p:transition spd="slow" p14:dur="2000">
        <p14:reveal/>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868</Words>
  <Application>Microsoft Office PowerPoint</Application>
  <PresentationFormat>Custom</PresentationFormat>
  <Paragraphs>79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Montserrat Semi-Bold</vt:lpstr>
      <vt:lpstr>Calibri</vt:lpstr>
      <vt:lpstr>Arial</vt:lpstr>
      <vt:lpstr>Montserrat</vt:lpstr>
      <vt:lpstr>Montserrat Ultra-Bold</vt:lpstr>
      <vt:lpstr>Maven Pro Bold</vt:lpstr>
      <vt:lpstr>Montserrat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Wyzz Medical Pitch Deck</dc:title>
  <cp:lastModifiedBy>Industrie Weg</cp:lastModifiedBy>
  <cp:revision>2</cp:revision>
  <dcterms:created xsi:type="dcterms:W3CDTF">2006-08-16T00:00:00Z</dcterms:created>
  <dcterms:modified xsi:type="dcterms:W3CDTF">2024-06-12T12:45:00Z</dcterms:modified>
  <dc:identifier>DAGH3Okd8-k</dc:identifier>
</cp:coreProperties>
</file>